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 autoCompressPictures="0">
  <p:sldMasterIdLst>
    <p:sldMasterId id="2147483648" r:id="rId1"/>
    <p:sldMasterId id="2147483807" r:id="rId2"/>
    <p:sldMasterId id="2147483908" r:id="rId3"/>
  </p:sldMasterIdLst>
  <p:notesMasterIdLst>
    <p:notesMasterId r:id="rId48"/>
  </p:notesMasterIdLst>
  <p:handoutMasterIdLst>
    <p:handoutMasterId r:id="rId49"/>
  </p:handoutMasterIdLst>
  <p:sldIdLst>
    <p:sldId id="257" r:id="rId4"/>
    <p:sldId id="258" r:id="rId5"/>
    <p:sldId id="259" r:id="rId6"/>
    <p:sldId id="331" r:id="rId7"/>
    <p:sldId id="351" r:id="rId8"/>
    <p:sldId id="352" r:id="rId9"/>
    <p:sldId id="353" r:id="rId10"/>
    <p:sldId id="376" r:id="rId11"/>
    <p:sldId id="377" r:id="rId12"/>
    <p:sldId id="383" r:id="rId13"/>
    <p:sldId id="386" r:id="rId14"/>
    <p:sldId id="370" r:id="rId15"/>
    <p:sldId id="371" r:id="rId16"/>
    <p:sldId id="372" r:id="rId17"/>
    <p:sldId id="358" r:id="rId18"/>
    <p:sldId id="381" r:id="rId19"/>
    <p:sldId id="373" r:id="rId20"/>
    <p:sldId id="387" r:id="rId21"/>
    <p:sldId id="388" r:id="rId22"/>
    <p:sldId id="396" r:id="rId23"/>
    <p:sldId id="397" r:id="rId24"/>
    <p:sldId id="398" r:id="rId25"/>
    <p:sldId id="402" r:id="rId26"/>
    <p:sldId id="309" r:id="rId27"/>
    <p:sldId id="399" r:id="rId28"/>
    <p:sldId id="403" r:id="rId29"/>
    <p:sldId id="315" r:id="rId30"/>
    <p:sldId id="332" r:id="rId31"/>
    <p:sldId id="333" r:id="rId32"/>
    <p:sldId id="322" r:id="rId33"/>
    <p:sldId id="334" r:id="rId34"/>
    <p:sldId id="341" r:id="rId35"/>
    <p:sldId id="342" r:id="rId36"/>
    <p:sldId id="400" r:id="rId37"/>
    <p:sldId id="409" r:id="rId38"/>
    <p:sldId id="412" r:id="rId39"/>
    <p:sldId id="413" r:id="rId40"/>
    <p:sldId id="346" r:id="rId41"/>
    <p:sldId id="404" r:id="rId42"/>
    <p:sldId id="414" r:id="rId43"/>
    <p:sldId id="415" r:id="rId44"/>
    <p:sldId id="416" r:id="rId45"/>
    <p:sldId id="411" r:id="rId46"/>
    <p:sldId id="410" r:id="rId47"/>
  </p:sldIdLst>
  <p:sldSz cx="12192000" cy="6858000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0A29EFC3-0C9C-4C9D-A9AB-4D384B8B8B33}">
          <p14:sldIdLst>
            <p14:sldId id="257"/>
            <p14:sldId id="258"/>
            <p14:sldId id="259"/>
            <p14:sldId id="331"/>
            <p14:sldId id="351"/>
            <p14:sldId id="352"/>
            <p14:sldId id="353"/>
            <p14:sldId id="376"/>
            <p14:sldId id="377"/>
            <p14:sldId id="383"/>
            <p14:sldId id="386"/>
            <p14:sldId id="370"/>
            <p14:sldId id="371"/>
            <p14:sldId id="372"/>
            <p14:sldId id="358"/>
            <p14:sldId id="381"/>
            <p14:sldId id="373"/>
            <p14:sldId id="387"/>
            <p14:sldId id="388"/>
            <p14:sldId id="396"/>
            <p14:sldId id="397"/>
            <p14:sldId id="398"/>
            <p14:sldId id="402"/>
            <p14:sldId id="309"/>
            <p14:sldId id="399"/>
            <p14:sldId id="403"/>
          </p14:sldIdLst>
        </p14:section>
        <p14:section name="Untitled Section" id="{FD5CF97C-7FB2-43E5-A41D-32D42D794CC9}">
          <p14:sldIdLst>
            <p14:sldId id="315"/>
            <p14:sldId id="332"/>
            <p14:sldId id="333"/>
            <p14:sldId id="322"/>
            <p14:sldId id="334"/>
            <p14:sldId id="341"/>
            <p14:sldId id="342"/>
            <p14:sldId id="400"/>
            <p14:sldId id="409"/>
            <p14:sldId id="412"/>
            <p14:sldId id="413"/>
            <p14:sldId id="346"/>
            <p14:sldId id="404"/>
            <p14:sldId id="414"/>
            <p14:sldId id="415"/>
            <p14:sldId id="416"/>
            <p14:sldId id="411"/>
            <p14:sldId id="4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40" userDrawn="1">
          <p15:clr>
            <a:srgbClr val="A4A3A4"/>
          </p15:clr>
        </p15:guide>
        <p15:guide id="2" pos="43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614"/>
    <a:srgbClr val="1E4C62"/>
    <a:srgbClr val="BFBFBF"/>
    <a:srgbClr val="FFC055"/>
    <a:srgbClr val="41748D"/>
    <a:srgbClr val="F3BB33"/>
    <a:srgbClr val="606060"/>
    <a:srgbClr val="EC9F21"/>
    <a:srgbClr val="595959"/>
    <a:srgbClr val="3E9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9" autoAdjust="0"/>
    <p:restoredTop sz="86442" autoAdjust="0"/>
  </p:normalViewPr>
  <p:slideViewPr>
    <p:cSldViewPr snapToGrid="0" showGuides="1">
      <p:cViewPr varScale="1">
        <p:scale>
          <a:sx n="67" d="100"/>
          <a:sy n="67" d="100"/>
        </p:scale>
        <p:origin x="69" y="216"/>
      </p:cViewPr>
      <p:guideLst>
        <p:guide orient="horz" pos="4240"/>
        <p:guide pos="43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2631" y="45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buNone/>
              <a:defRPr/>
            </a:pPr>
            <a:endParaRPr lang="en-US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wrap="square" lIns="94231" tIns="47115" rIns="94231" bIns="471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buNone/>
              <a:defRPr/>
            </a:pPr>
            <a:fld id="{9868FD03-3B1D-E447-B4DB-75B5F209FC75}" type="datetimeFigureOut">
              <a:rPr lang="en-US">
                <a:latin typeface="+mn-lt"/>
              </a:rPr>
              <a:pPr>
                <a:buNone/>
                <a:defRPr/>
              </a:pPr>
              <a:t>6/9/2021</a:t>
            </a:fld>
            <a:endParaRPr lang="en-US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7422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buNone/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wrap="square" lIns="94231" tIns="47115" rIns="94231" bIns="471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buNone/>
              <a:defRPr/>
            </a:pPr>
            <a:fld id="{C1B14C1D-05A6-7F4A-A9CA-98CEB77A190A}" type="slidenum">
              <a:rPr lang="en-US">
                <a:latin typeface="+mn-lt"/>
              </a:rPr>
              <a:pPr>
                <a:buNone/>
                <a:defRPr/>
              </a:pPr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82338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739" cy="46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231" tIns="47115" rIns="94231" bIns="47115" numCol="1" anchor="t" anchorCtr="0" compatLnSpc="1">
            <a:prstTxWarp prst="textNoShape">
              <a:avLst/>
            </a:prstTxWarp>
          </a:bodyPr>
          <a:lstStyle>
            <a:lvl1pPr eaLnBrk="0" hangingPunct="0">
              <a:buFontTx/>
              <a:buNone/>
              <a:defRPr sz="1200">
                <a:latin typeface="+mn-lt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737" y="0"/>
            <a:ext cx="3077739" cy="46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231" tIns="47115" rIns="94231" bIns="47115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Tx/>
              <a:buNone/>
              <a:defRPr sz="1200">
                <a:latin typeface="+mn-lt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0688" y="703263"/>
            <a:ext cx="6261100" cy="352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997" y="4459526"/>
            <a:ext cx="5208482" cy="422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231" tIns="47115" rIns="94231" bIns="47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919051"/>
            <a:ext cx="3077739" cy="46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231" tIns="47115" rIns="94231" bIns="47115" numCol="1" anchor="b" anchorCtr="0" compatLnSpc="1">
            <a:prstTxWarp prst="textNoShape">
              <a:avLst/>
            </a:prstTxWarp>
          </a:bodyPr>
          <a:lstStyle>
            <a:lvl1pPr eaLnBrk="0" hangingPunct="0">
              <a:buFontTx/>
              <a:buNone/>
              <a:defRPr sz="1200">
                <a:latin typeface="+mn-lt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737" y="8919051"/>
            <a:ext cx="3077739" cy="46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4231" tIns="47115" rIns="94231" bIns="47115" numCol="1" anchor="b" anchorCtr="0" compatLnSpc="1">
            <a:prstTxWarp prst="textNoShape">
              <a:avLst/>
            </a:prstTxWarp>
          </a:bodyPr>
          <a:lstStyle>
            <a:lvl1pPr algn="r" eaLnBrk="0" hangingPunct="0">
              <a:buFontTx/>
              <a:buNone/>
              <a:defRPr sz="1200">
                <a:latin typeface="+mn-lt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72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ＭＳ Ｐゴシック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67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9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44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76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21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98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693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37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28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44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70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438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44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108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75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73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89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955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293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591">
              <a:defRPr/>
            </a:pPr>
            <a:fld id="{C1574FBB-B9C3-C544-BF84-A79DEF21F1F0}" type="slidenum">
              <a:rPr lang="en-US">
                <a:solidFill>
                  <a:srgbClr val="000000"/>
                </a:solidFill>
                <a:latin typeface="Calibri"/>
                <a:ea typeface="+mn-ea"/>
                <a:cs typeface="+mn-cs"/>
              </a:rPr>
              <a:pPr defTabSz="931591">
                <a:defRPr/>
              </a:pPr>
              <a:t>27</a:t>
            </a:fld>
            <a:endParaRPr lang="en-US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02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311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4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591">
              <a:defRPr/>
            </a:pPr>
            <a:fld id="{C1574FBB-B9C3-C544-BF84-A79DEF21F1F0}" type="slidenum">
              <a:rPr lang="en-US">
                <a:solidFill>
                  <a:srgbClr val="000000"/>
                </a:solidFill>
                <a:latin typeface="Calibri"/>
              </a:rPr>
              <a:pPr defTabSz="931591">
                <a:defRPr/>
              </a:pPr>
              <a:t>3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6476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591">
              <a:defRPr/>
            </a:pPr>
            <a:fld id="{C1574FBB-B9C3-C544-BF84-A79DEF21F1F0}" type="slidenum">
              <a:rPr lang="en-US">
                <a:solidFill>
                  <a:srgbClr val="000000"/>
                </a:solidFill>
                <a:latin typeface="Calibri"/>
                <a:ea typeface="+mn-ea"/>
                <a:cs typeface="+mn-cs"/>
              </a:rPr>
              <a:pPr defTabSz="931591">
                <a:defRPr/>
              </a:pPr>
              <a:t>30</a:t>
            </a:fld>
            <a:endParaRPr lang="en-US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255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975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551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510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03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591">
              <a:defRPr/>
            </a:pPr>
            <a:fld id="{C1574FBB-B9C3-C544-BF84-A79DEF21F1F0}" type="slidenum">
              <a:rPr lang="en-US">
                <a:solidFill>
                  <a:srgbClr val="000000"/>
                </a:solidFill>
                <a:latin typeface="Calibri"/>
              </a:rPr>
              <a:pPr defTabSz="931591">
                <a:defRPr/>
              </a:pPr>
              <a:t>35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968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163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591">
              <a:defRPr/>
            </a:pPr>
            <a:fld id="{C1574FBB-B9C3-C544-BF84-A79DEF21F1F0}" type="slidenum">
              <a:rPr lang="en-US">
                <a:solidFill>
                  <a:srgbClr val="000000"/>
                </a:solidFill>
                <a:latin typeface="Calibri"/>
                <a:ea typeface="+mn-ea"/>
                <a:cs typeface="+mn-cs"/>
              </a:rPr>
              <a:pPr defTabSz="931591">
                <a:defRPr/>
              </a:pPr>
              <a:t>37</a:t>
            </a:fld>
            <a:endParaRPr lang="en-US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79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591">
              <a:defRPr/>
            </a:pPr>
            <a:fld id="{C1574FBB-B9C3-C544-BF84-A79DEF21F1F0}" type="slidenum">
              <a:rPr lang="en-US">
                <a:solidFill>
                  <a:srgbClr val="000000"/>
                </a:solidFill>
                <a:latin typeface="Calibri"/>
                <a:ea typeface="+mn-ea"/>
                <a:cs typeface="+mn-cs"/>
              </a:rPr>
              <a:pPr defTabSz="931591">
                <a:defRPr/>
              </a:pPr>
              <a:t>38</a:t>
            </a:fld>
            <a:endParaRPr lang="en-US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44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2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5084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431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08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462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8489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381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084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36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574FBB-B9C3-C544-BF84-A79DEF21F1F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7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591">
              <a:defRPr/>
            </a:pPr>
            <a:fld id="{C1574FBB-B9C3-C544-BF84-A79DEF21F1F0}" type="slidenum">
              <a:rPr lang="en-US">
                <a:solidFill>
                  <a:srgbClr val="000000"/>
                </a:solidFill>
                <a:latin typeface="Calibri"/>
              </a:rPr>
              <a:pPr defTabSz="931591">
                <a:defRPr/>
              </a:pPr>
              <a:t>9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12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1" y="1560513"/>
            <a:ext cx="12204700" cy="4881905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dirty="0"/>
          </a:p>
        </p:txBody>
      </p:sp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065" y="359336"/>
            <a:ext cx="1071586" cy="83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501651" y="6688139"/>
            <a:ext cx="275590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2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  </a:t>
            </a:r>
            <a:r>
              <a:rPr lang="en-US" sz="600" dirty="0" smtClean="0">
                <a:solidFill>
                  <a:srgbClr val="808080"/>
                </a:solidFill>
                <a:latin typeface="Calibri"/>
                <a:cs typeface="Calibri"/>
              </a:rPr>
              <a:t>All Rights Reserved. </a:t>
            </a:r>
            <a:endParaRPr lang="en-US" sz="600" dirty="0" smtClean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8098367" y="6678613"/>
            <a:ext cx="3577167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0" hangingPunct="0">
              <a:buFontTx/>
              <a:buNone/>
              <a:defRPr/>
            </a:pPr>
            <a:r>
              <a:rPr lang="en-US" sz="700" b="1" i="0" dirty="0" err="1">
                <a:solidFill>
                  <a:srgbClr val="41748D"/>
                </a:solidFill>
                <a:latin typeface="Calibri"/>
                <a:cs typeface="Calibri"/>
              </a:rPr>
              <a:t>ebglaw.com</a:t>
            </a:r>
            <a:endParaRPr lang="en-US" sz="700" b="1" i="0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7533" y="2994425"/>
            <a:ext cx="10248000" cy="910855"/>
          </a:xfrm>
        </p:spPr>
        <p:txBody>
          <a:bodyPr lIns="0" tIns="0" rIns="0" bIns="0" anchor="t"/>
          <a:lstStyle>
            <a:lvl1pPr algn="r"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9132" y="4356043"/>
            <a:ext cx="8534400" cy="843600"/>
          </a:xfrm>
        </p:spPr>
        <p:txBody>
          <a:bodyPr lIns="0" tIns="0" rIns="0" bIns="0"/>
          <a:lstStyle>
            <a:lvl1pPr marL="0" indent="0" algn="r">
              <a:buNone/>
              <a:defRPr sz="2400" b="1" i="0">
                <a:solidFill>
                  <a:srgbClr val="FFC055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8281988" y="5287583"/>
            <a:ext cx="3362325" cy="484188"/>
          </a:xfrm>
        </p:spPr>
        <p:txBody>
          <a:bodyPr rIns="0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[DATE]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43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654664" y="1801088"/>
            <a:ext cx="0" cy="1665127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2914238" y="1851840"/>
            <a:ext cx="1614653" cy="1598668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4661249" y="3959497"/>
            <a:ext cx="0" cy="1665127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12"/>
          <p:cNvSpPr>
            <a:spLocks noGrp="1"/>
          </p:cNvSpPr>
          <p:nvPr>
            <p:ph type="pic" sz="quarter" idx="18" hasCustomPrompt="1"/>
          </p:nvPr>
        </p:nvSpPr>
        <p:spPr>
          <a:xfrm>
            <a:off x="2920823" y="4010249"/>
            <a:ext cx="1614653" cy="1598668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35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3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82237" y="2139349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782565" y="1851840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882237" y="4299345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782565" y="4011836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252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umerical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11190819" cy="4365835"/>
          </a:xfrm>
        </p:spPr>
        <p:txBody>
          <a:bodyPr/>
          <a:lstStyle>
            <a:lvl1pPr marL="347654" indent="-347654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AutoNum type="arabicPeriod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76248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+mj-lt"/>
              <a:buAutoNum type="romanLcPeriod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973114" indent="-279393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131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1069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2594773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Numerical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11190819" cy="4365835"/>
          </a:xfrm>
        </p:spPr>
        <p:txBody>
          <a:bodyPr/>
          <a:lstStyle>
            <a:lvl1pPr marL="347654" indent="-347654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AutoNum type="arabicPeriod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76248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+mj-lt"/>
              <a:buAutoNum type="romanLcPeriod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973114" indent="-279393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309655" marR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1069" y="914405"/>
            <a:ext cx="11190817" cy="352425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1069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8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2631796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1069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4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191993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1069" y="914405"/>
            <a:ext cx="11190817" cy="352425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91069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3323454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or-Box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6" b="2283"/>
          <a:stretch/>
        </p:blipFill>
        <p:spPr>
          <a:xfrm>
            <a:off x="1524" y="1264920"/>
            <a:ext cx="12188952" cy="559308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8195693" y="1260390"/>
            <a:ext cx="4020407" cy="5597613"/>
          </a:xfrm>
          <a:prstGeom prst="rect">
            <a:avLst/>
          </a:prstGeom>
          <a:solidFill>
            <a:srgbClr val="1E4C62">
              <a:alpha val="46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23091" y="1260385"/>
            <a:ext cx="3986784" cy="5606249"/>
          </a:xfrm>
          <a:prstGeom prst="rect">
            <a:avLst/>
          </a:prstGeom>
          <a:solidFill>
            <a:srgbClr val="41748D">
              <a:alpha val="46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4204628" y="1260390"/>
            <a:ext cx="4002112" cy="5597613"/>
          </a:xfrm>
          <a:prstGeom prst="rect">
            <a:avLst/>
          </a:prstGeom>
          <a:solidFill>
            <a:srgbClr val="E69614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97373" y="1423045"/>
            <a:ext cx="3621024" cy="5276164"/>
          </a:xfrm>
        </p:spPr>
        <p:txBody>
          <a:bodyPr/>
          <a:lstStyle>
            <a:lvl1pPr marL="230182" indent="-230182">
              <a:lnSpc>
                <a:spcPts val="2200"/>
              </a:lnSpc>
              <a:spcBef>
                <a:spcPts val="1200"/>
              </a:spcBef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514338" indent="-230182">
              <a:lnSpc>
                <a:spcPts val="22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  <a:latin typeface="Calibri"/>
                <a:cs typeface="Calibri"/>
              </a:defRPr>
            </a:lvl2pPr>
            <a:lvl3pPr marL="798493" indent="-223833">
              <a:lnSpc>
                <a:spcPts val="2200"/>
              </a:lnSpc>
              <a:spcBef>
                <a:spcPts val="300"/>
              </a:spcBef>
              <a:buFont typeface="Courier New" panose="02070309020205020404" pitchFamily="49" charset="0"/>
              <a:buChar char="o"/>
              <a:defRPr sz="1600" baseline="0">
                <a:solidFill>
                  <a:schemeClr val="bg1"/>
                </a:solidFill>
                <a:latin typeface="Calibri"/>
                <a:cs typeface="Calibri"/>
              </a:defRPr>
            </a:lvl3pPr>
            <a:lvl4pPr marL="108264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chemeClr val="bg1"/>
                </a:solidFill>
                <a:latin typeface="+mn-lt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131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0"/>
          </p:nvPr>
        </p:nvSpPr>
        <p:spPr>
          <a:xfrm>
            <a:off x="4395172" y="1400310"/>
            <a:ext cx="3621024" cy="5276164"/>
          </a:xfrm>
        </p:spPr>
        <p:txBody>
          <a:bodyPr/>
          <a:lstStyle>
            <a:lvl1pPr marL="342891" indent="-342891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None/>
              <a:defRPr lang="en-US" sz="20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569898" indent="-285744">
              <a:lnSpc>
                <a:spcPts val="22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/>
              <a:tabLst/>
              <a:defRPr lang="en-US" sz="18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2pPr>
            <a:lvl3pPr marL="860404" indent="-285744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lang="en-US" sz="1600" baseline="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3pPr>
            <a:lvl4pPr marL="1139797" indent="-285744">
              <a:lnSpc>
                <a:spcPts val="2200"/>
              </a:lnSpc>
              <a:spcBef>
                <a:spcPts val="300"/>
              </a:spcBef>
              <a:defRPr lang="en-US" sz="1600" dirty="0" smtClean="0">
                <a:solidFill>
                  <a:schemeClr val="bg1"/>
                </a:solidFill>
                <a:latin typeface="+mn-lt"/>
                <a:ea typeface="Geneva" charset="0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131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30182" lvl="0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Edit Master text styles</a:t>
            </a:r>
          </a:p>
          <a:p>
            <a:pPr marL="230182" lvl="1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Second level</a:t>
            </a:r>
          </a:p>
          <a:p>
            <a:pPr marL="230182" lvl="2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Third level</a:t>
            </a:r>
          </a:p>
          <a:p>
            <a:pPr marL="230182" lvl="3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1"/>
          </p:nvPr>
        </p:nvSpPr>
        <p:spPr>
          <a:xfrm>
            <a:off x="8378571" y="1386491"/>
            <a:ext cx="3621024" cy="5276164"/>
          </a:xfrm>
        </p:spPr>
        <p:txBody>
          <a:bodyPr/>
          <a:lstStyle>
            <a:lvl1pPr marL="342891" indent="-342891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None/>
              <a:defRPr lang="en-US" sz="20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569898" indent="-285744">
              <a:lnSpc>
                <a:spcPts val="22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/>
              <a:tabLst/>
              <a:defRPr lang="en-US" sz="18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2pPr>
            <a:lvl3pPr marL="860404" indent="-285744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lang="en-US" sz="1600" baseline="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3pPr>
            <a:lvl4pPr marL="1139797" indent="-285744">
              <a:lnSpc>
                <a:spcPts val="2200"/>
              </a:lnSpc>
              <a:spcBef>
                <a:spcPts val="300"/>
              </a:spcBef>
              <a:defRPr lang="en-US" sz="1600" dirty="0" smtClean="0">
                <a:solidFill>
                  <a:schemeClr val="bg1"/>
                </a:solidFill>
                <a:latin typeface="+mn-lt"/>
                <a:ea typeface="Geneva" charset="0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131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30182" lvl="0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Edit Master text styles</a:t>
            </a:r>
          </a:p>
          <a:p>
            <a:pPr marL="230182" lvl="1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Second level</a:t>
            </a:r>
          </a:p>
          <a:p>
            <a:pPr marL="230182" lvl="2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Third level</a:t>
            </a:r>
          </a:p>
          <a:p>
            <a:pPr marL="230182" lvl="3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Fourth level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91069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2587178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or-Box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6" b="2283"/>
          <a:stretch/>
        </p:blipFill>
        <p:spPr>
          <a:xfrm>
            <a:off x="1524" y="1264920"/>
            <a:ext cx="12188952" cy="559308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9203108" y="1259946"/>
            <a:ext cx="2990088" cy="5598118"/>
          </a:xfrm>
          <a:prstGeom prst="rect">
            <a:avLst/>
          </a:prstGeom>
          <a:solidFill>
            <a:srgbClr val="595959">
              <a:alpha val="47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23092" y="1260385"/>
            <a:ext cx="3000325" cy="5606249"/>
          </a:xfrm>
          <a:prstGeom prst="rect">
            <a:avLst/>
          </a:prstGeom>
          <a:solidFill>
            <a:srgbClr val="41748D">
              <a:alpha val="46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3212467" y="1260390"/>
            <a:ext cx="3007431" cy="5597613"/>
          </a:xfrm>
          <a:prstGeom prst="rect">
            <a:avLst/>
          </a:prstGeom>
          <a:solidFill>
            <a:srgbClr val="E69614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220471" y="1260390"/>
            <a:ext cx="2990088" cy="5597613"/>
          </a:xfrm>
          <a:prstGeom prst="rect">
            <a:avLst/>
          </a:prstGeom>
          <a:solidFill>
            <a:srgbClr val="1E4C62">
              <a:alpha val="46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97373" y="1423045"/>
            <a:ext cx="2651760" cy="5276164"/>
          </a:xfrm>
        </p:spPr>
        <p:txBody>
          <a:bodyPr/>
          <a:lstStyle>
            <a:lvl1pPr marL="230182" indent="-230182">
              <a:lnSpc>
                <a:spcPts val="2200"/>
              </a:lnSpc>
              <a:spcBef>
                <a:spcPts val="1200"/>
              </a:spcBef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514338" indent="-230182">
              <a:lnSpc>
                <a:spcPts val="22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  <a:latin typeface="Calibri"/>
                <a:cs typeface="Calibri"/>
              </a:defRPr>
            </a:lvl2pPr>
            <a:lvl3pPr marL="798493" indent="-223833">
              <a:lnSpc>
                <a:spcPts val="2200"/>
              </a:lnSpc>
              <a:spcBef>
                <a:spcPts val="300"/>
              </a:spcBef>
              <a:buFont typeface="Courier New" panose="02070309020205020404" pitchFamily="49" charset="0"/>
              <a:buChar char="o"/>
              <a:defRPr sz="1600" baseline="0">
                <a:solidFill>
                  <a:schemeClr val="bg1"/>
                </a:solidFill>
                <a:latin typeface="Calibri"/>
                <a:cs typeface="Calibri"/>
              </a:defRPr>
            </a:lvl3pPr>
            <a:lvl4pPr marL="108264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chemeClr val="bg1"/>
                </a:solidFill>
                <a:latin typeface="+mn-lt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131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0"/>
          </p:nvPr>
        </p:nvSpPr>
        <p:spPr>
          <a:xfrm>
            <a:off x="3390299" y="1400310"/>
            <a:ext cx="2651760" cy="5276164"/>
          </a:xfrm>
        </p:spPr>
        <p:txBody>
          <a:bodyPr/>
          <a:lstStyle>
            <a:lvl1pPr marL="342891" indent="-342891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None/>
              <a:defRPr lang="en-US" sz="20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569898" indent="-285744">
              <a:lnSpc>
                <a:spcPts val="22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/>
              <a:tabLst/>
              <a:defRPr lang="en-US" sz="18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2pPr>
            <a:lvl3pPr marL="860404" indent="-285744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lang="en-US" sz="1600" baseline="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3pPr>
            <a:lvl4pPr marL="1139797" indent="-285744">
              <a:lnSpc>
                <a:spcPts val="2200"/>
              </a:lnSpc>
              <a:spcBef>
                <a:spcPts val="300"/>
              </a:spcBef>
              <a:defRPr lang="en-US" sz="1600" dirty="0" smtClean="0">
                <a:solidFill>
                  <a:schemeClr val="bg1"/>
                </a:solidFill>
                <a:latin typeface="+mn-lt"/>
                <a:ea typeface="Geneva" charset="0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131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30182" lvl="0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Edit Master text styles</a:t>
            </a:r>
          </a:p>
          <a:p>
            <a:pPr marL="230182" lvl="1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Second level</a:t>
            </a:r>
          </a:p>
          <a:p>
            <a:pPr marL="230182" lvl="2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Third level</a:t>
            </a:r>
          </a:p>
          <a:p>
            <a:pPr marL="230182" lvl="3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1"/>
          </p:nvPr>
        </p:nvSpPr>
        <p:spPr>
          <a:xfrm>
            <a:off x="6389635" y="1386491"/>
            <a:ext cx="2651760" cy="5276164"/>
          </a:xfrm>
        </p:spPr>
        <p:txBody>
          <a:bodyPr/>
          <a:lstStyle>
            <a:lvl1pPr marL="342891" indent="-342891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None/>
              <a:defRPr lang="en-US" sz="20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569898" indent="-285744">
              <a:lnSpc>
                <a:spcPts val="22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/>
              <a:tabLst/>
              <a:defRPr lang="en-US" sz="18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2pPr>
            <a:lvl3pPr marL="860404" indent="-285744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lang="en-US" sz="1600" baseline="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3pPr>
            <a:lvl4pPr marL="1139797" indent="-285744">
              <a:lnSpc>
                <a:spcPts val="2200"/>
              </a:lnSpc>
              <a:spcBef>
                <a:spcPts val="300"/>
              </a:spcBef>
              <a:defRPr lang="en-US" sz="1600" dirty="0" smtClean="0">
                <a:solidFill>
                  <a:schemeClr val="bg1"/>
                </a:solidFill>
                <a:latin typeface="+mn-lt"/>
                <a:ea typeface="Geneva" charset="0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131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30182" lvl="0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Edit Master text styles</a:t>
            </a:r>
          </a:p>
          <a:p>
            <a:pPr marL="230182" lvl="1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Second level</a:t>
            </a:r>
          </a:p>
          <a:p>
            <a:pPr marL="230182" lvl="2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Third level</a:t>
            </a:r>
          </a:p>
          <a:p>
            <a:pPr marL="230182" lvl="3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2"/>
          </p:nvPr>
        </p:nvSpPr>
        <p:spPr>
          <a:xfrm>
            <a:off x="9372272" y="1400310"/>
            <a:ext cx="2651760" cy="5276164"/>
          </a:xfrm>
        </p:spPr>
        <p:txBody>
          <a:bodyPr/>
          <a:lstStyle>
            <a:lvl1pPr marL="342891" indent="-342891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None/>
              <a:defRPr lang="en-US" sz="20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569898" indent="-285744">
              <a:lnSpc>
                <a:spcPts val="22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/>
              <a:tabLst/>
              <a:defRPr lang="en-US" sz="18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2pPr>
            <a:lvl3pPr marL="860404" indent="-285744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lang="en-US" sz="1600" baseline="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3pPr>
            <a:lvl4pPr marL="1139797" indent="-285744">
              <a:lnSpc>
                <a:spcPts val="2200"/>
              </a:lnSpc>
              <a:spcBef>
                <a:spcPts val="300"/>
              </a:spcBef>
              <a:defRPr lang="en-US" sz="1600" dirty="0" smtClean="0">
                <a:solidFill>
                  <a:schemeClr val="bg1"/>
                </a:solidFill>
                <a:latin typeface="+mn-lt"/>
                <a:ea typeface="Geneva" charset="0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131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30182" lvl="0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Edit Master text styles</a:t>
            </a:r>
          </a:p>
          <a:p>
            <a:pPr marL="230182" lvl="1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Second level</a:t>
            </a:r>
          </a:p>
          <a:p>
            <a:pPr marL="230182" lvl="2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Third level</a:t>
            </a:r>
          </a:p>
          <a:p>
            <a:pPr marL="230182" lvl="3" indent="-230182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Fourth level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91069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4089928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5" y="1208458"/>
            <a:ext cx="4329129" cy="4880927"/>
          </a:xfrm>
          <a:prstGeom prst="rect">
            <a:avLst/>
          </a:prstGeom>
          <a:solidFill>
            <a:srgbClr val="417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8" y="853531"/>
            <a:ext cx="5571908" cy="5571906"/>
          </a:xfrm>
          <a:prstGeom prst="ellipse">
            <a:avLst/>
          </a:prstGeom>
          <a:solidFill>
            <a:srgbClr val="F3B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1208454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91067" y="1647111"/>
            <a:ext cx="4442208" cy="4365835"/>
          </a:xfrm>
        </p:spPr>
        <p:txBody>
          <a:bodyPr/>
          <a:lstStyle>
            <a:lvl1pPr marL="234945" indent="-234945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50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1992" indent="-168270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0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2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1068" y="464928"/>
            <a:ext cx="5995459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1482826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50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5301859" cy="4365835"/>
          </a:xfrm>
        </p:spPr>
        <p:txBody>
          <a:bodyPr/>
          <a:lstStyle>
            <a:lvl1pPr marL="234945" indent="-234945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50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1992" indent="-168270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5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1069" y="464928"/>
            <a:ext cx="5393583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1406746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5646201" y="0"/>
            <a:ext cx="6545801" cy="6858000"/>
          </a:xfrm>
          <a:prstGeom prst="rtTriangle">
            <a:avLst/>
          </a:pr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1066" y="1647111"/>
            <a:ext cx="5883940" cy="4365835"/>
          </a:xfrm>
        </p:spPr>
        <p:txBody>
          <a:bodyPr/>
          <a:lstStyle>
            <a:lvl1pPr marL="234945" indent="-234945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50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1992" indent="-168270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5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1069" y="464928"/>
            <a:ext cx="10557935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529691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6738151" y="0"/>
            <a:ext cx="5453848" cy="685800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1066" y="1647111"/>
            <a:ext cx="5883940" cy="4365835"/>
          </a:xfrm>
        </p:spPr>
        <p:txBody>
          <a:bodyPr/>
          <a:lstStyle>
            <a:lvl1pPr marL="234945" indent="-234945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50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1992" indent="-168270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5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1069" y="464928"/>
            <a:ext cx="5883939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3527179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4629431" y="1571637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3294218" y="1578773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4629431" y="3286447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icture Placeholder 12"/>
          <p:cNvSpPr>
            <a:spLocks noGrp="1"/>
          </p:cNvSpPr>
          <p:nvPr>
            <p:ph type="pic" sz="quarter" idx="18" hasCustomPrompt="1"/>
          </p:nvPr>
        </p:nvSpPr>
        <p:spPr>
          <a:xfrm>
            <a:off x="3294218" y="3293583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cxnSp>
        <p:nvCxnSpPr>
          <p:cNvPr id="63" name="Straight Connector 62"/>
          <p:cNvCxnSpPr/>
          <p:nvPr userDrawn="1"/>
        </p:nvCxnSpPr>
        <p:spPr>
          <a:xfrm>
            <a:off x="4629431" y="5015526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icture Placeholder 12"/>
          <p:cNvSpPr>
            <a:spLocks noGrp="1"/>
          </p:cNvSpPr>
          <p:nvPr>
            <p:ph type="pic" sz="quarter" idx="23" hasCustomPrompt="1"/>
          </p:nvPr>
        </p:nvSpPr>
        <p:spPr>
          <a:xfrm>
            <a:off x="3294218" y="5022662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29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31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38193" y="1854380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7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738521" y="1566871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4838193" y="3574682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2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738521" y="3287173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4838193" y="5312837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4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4738521" y="5025328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884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 rot="10800000" flipH="1">
            <a:off x="4" y="381004"/>
            <a:ext cx="11582401" cy="457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101" y="0"/>
                </a:lnTo>
                <a:lnTo>
                  <a:pt x="21600" y="9472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 sz="2400" dirty="0"/>
          </a:p>
        </p:txBody>
      </p:sp>
      <p:pic>
        <p:nvPicPr>
          <p:cNvPr id="16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48800" y="504867"/>
            <a:ext cx="1727200" cy="20665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 dirty="0"/>
          </a:p>
        </p:txBody>
      </p:sp>
      <p:sp>
        <p:nvSpPr>
          <p:cNvPr id="18" name="Shape 18"/>
          <p:cNvSpPr/>
          <p:nvPr/>
        </p:nvSpPr>
        <p:spPr>
          <a:xfrm>
            <a:off x="10475305" y="506275"/>
            <a:ext cx="138932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chemeClr val="accent1"/>
                </a:solidFill>
              </a:defRPr>
            </a:lvl1pPr>
          </a:lstStyle>
          <a:p>
            <a:r>
              <a:rPr sz="1000" dirty="0"/>
              <a:t>CHOATE.COM</a:t>
            </a:r>
          </a:p>
        </p:txBody>
      </p:sp>
      <p:sp>
        <p:nvSpPr>
          <p:cNvPr id="19" name="Shape 19"/>
          <p:cNvSpPr/>
          <p:nvPr/>
        </p:nvSpPr>
        <p:spPr>
          <a:xfrm rot="10800000" flipH="1">
            <a:off x="4" y="381004"/>
            <a:ext cx="10363201" cy="457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043" y="0"/>
                </a:lnTo>
                <a:lnTo>
                  <a:pt x="21600" y="9472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endParaRPr sz="2400" dirty="0"/>
          </a:p>
        </p:txBody>
      </p:sp>
      <p:pic>
        <p:nvPicPr>
          <p:cNvPr id="2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1200" y="506270"/>
            <a:ext cx="1727200" cy="20665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3810000"/>
            <a:ext cx="9448800" cy="1752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Click to edit Master subtitle style</a:t>
            </a:r>
          </a:p>
        </p:txBody>
      </p:sp>
      <p:sp>
        <p:nvSpPr>
          <p:cNvPr id="23" name="Shape 23"/>
          <p:cNvSpPr/>
          <p:nvPr/>
        </p:nvSpPr>
        <p:spPr>
          <a:xfrm>
            <a:off x="340500" y="6019800"/>
            <a:ext cx="11480801" cy="0"/>
          </a:xfrm>
          <a:prstGeom prst="line">
            <a:avLst/>
          </a:prstGeom>
          <a:ln>
            <a:solidFill>
              <a:srgbClr val="CF343E"/>
            </a:solidFill>
          </a:ln>
        </p:spPr>
        <p:txBody>
          <a:bodyPr lIns="45719" rIns="45719"/>
          <a:lstStyle/>
          <a:p>
            <a:endParaRPr sz="2400" dirty="0"/>
          </a:p>
        </p:txBody>
      </p:sp>
      <p:sp>
        <p:nvSpPr>
          <p:cNvPr id="24" name="Shape 24"/>
          <p:cNvSpPr/>
          <p:nvPr/>
        </p:nvSpPr>
        <p:spPr>
          <a:xfrm>
            <a:off x="812800" y="6172201"/>
            <a:ext cx="446567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sz="1400" dirty="0"/>
              <a:t>CHOATE HALL &amp; STEWART LLP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5892800" y="6172205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216068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1776539" y="2031938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441326" y="2039074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790716" y="3768589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icture Placeholder 12"/>
          <p:cNvSpPr>
            <a:spLocks noGrp="1"/>
          </p:cNvSpPr>
          <p:nvPr>
            <p:ph type="pic" sz="quarter" idx="18" hasCustomPrompt="1"/>
          </p:nvPr>
        </p:nvSpPr>
        <p:spPr>
          <a:xfrm>
            <a:off x="455504" y="3775725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cxnSp>
        <p:nvCxnSpPr>
          <p:cNvPr id="47" name="Straight Connector 46"/>
          <p:cNvCxnSpPr/>
          <p:nvPr userDrawn="1"/>
        </p:nvCxnSpPr>
        <p:spPr>
          <a:xfrm>
            <a:off x="7518366" y="2046206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12"/>
          <p:cNvSpPr>
            <a:spLocks noGrp="1"/>
          </p:cNvSpPr>
          <p:nvPr>
            <p:ph type="pic" sz="quarter" idx="23" hasCustomPrompt="1"/>
          </p:nvPr>
        </p:nvSpPr>
        <p:spPr>
          <a:xfrm>
            <a:off x="6197330" y="2053342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cxnSp>
        <p:nvCxnSpPr>
          <p:cNvPr id="53" name="Straight Connector 52"/>
          <p:cNvCxnSpPr/>
          <p:nvPr userDrawn="1"/>
        </p:nvCxnSpPr>
        <p:spPr>
          <a:xfrm>
            <a:off x="7532543" y="3782857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icture Placeholder 12"/>
          <p:cNvSpPr>
            <a:spLocks noGrp="1"/>
          </p:cNvSpPr>
          <p:nvPr>
            <p:ph type="pic" sz="quarter" idx="28" hasCustomPrompt="1"/>
          </p:nvPr>
        </p:nvSpPr>
        <p:spPr>
          <a:xfrm>
            <a:off x="6197330" y="3766966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40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44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75284" y="2319447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2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875612" y="2031938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2074956" y="4063234"/>
            <a:ext cx="3992488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4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1975284" y="3775725"/>
            <a:ext cx="4193694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7719572" y="2320178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7619900" y="2032669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7819244" y="4054475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5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719572" y="3766966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2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spect="1"/>
          </p:cNvSpPr>
          <p:nvPr userDrawn="1"/>
        </p:nvSpPr>
        <p:spPr bwMode="auto">
          <a:xfrm>
            <a:off x="4193733" y="249991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81271" y="277971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81599" y="249220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2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206834" y="2515501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3650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>
            <a:spLocks noChangeAspect="1"/>
          </p:cNvSpPr>
          <p:nvPr userDrawn="1"/>
        </p:nvSpPr>
        <p:spPr bwMode="auto">
          <a:xfrm>
            <a:off x="1996573" y="2548569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4111" y="2828370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184439" y="2540861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7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2009674" y="2564158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8" name="Rectangle 37"/>
          <p:cNvSpPr>
            <a:spLocks noChangeAspect="1"/>
          </p:cNvSpPr>
          <p:nvPr userDrawn="1"/>
        </p:nvSpPr>
        <p:spPr bwMode="auto">
          <a:xfrm>
            <a:off x="5950424" y="252527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237962" y="280507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38290" y="251756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1" name="Picture Placeholder 21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5963525" y="2540861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18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6022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>
            <a:spLocks noChangeAspect="1"/>
          </p:cNvSpPr>
          <p:nvPr userDrawn="1"/>
        </p:nvSpPr>
        <p:spPr bwMode="auto">
          <a:xfrm>
            <a:off x="492924" y="2548569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80462" y="2828370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680790" y="2540861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7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06025" y="2564158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8" name="Rectangle 37"/>
          <p:cNvSpPr>
            <a:spLocks noChangeAspect="1"/>
          </p:cNvSpPr>
          <p:nvPr userDrawn="1"/>
        </p:nvSpPr>
        <p:spPr bwMode="auto">
          <a:xfrm>
            <a:off x="4290764" y="252527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578302" y="280507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78630" y="251756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1" name="Picture Placeholder 21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303865" y="2540861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17" name="Rectangle 16"/>
          <p:cNvSpPr>
            <a:spLocks noChangeAspect="1"/>
          </p:cNvSpPr>
          <p:nvPr userDrawn="1"/>
        </p:nvSpPr>
        <p:spPr bwMode="auto">
          <a:xfrm>
            <a:off x="8088698" y="2508195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9376236" y="2787996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9276564" y="2500487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0" name="Picture Placeholder 21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8101799" y="2523784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4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6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8801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>
            <a:spLocks noChangeAspect="1"/>
          </p:cNvSpPr>
          <p:nvPr userDrawn="1"/>
        </p:nvSpPr>
        <p:spPr bwMode="auto">
          <a:xfrm>
            <a:off x="1936030" y="1755511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23568" y="2035312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123896" y="1747803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7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949131" y="1771100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8" name="Rectangle 37"/>
          <p:cNvSpPr>
            <a:spLocks noChangeAspect="1"/>
          </p:cNvSpPr>
          <p:nvPr userDrawn="1"/>
        </p:nvSpPr>
        <p:spPr bwMode="auto">
          <a:xfrm>
            <a:off x="5733870" y="1732214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021408" y="2012015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921736" y="1724506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1" name="Picture Placeholder 21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5746971" y="1747803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3" name="Rectangle 22"/>
          <p:cNvSpPr>
            <a:spLocks noChangeAspect="1"/>
          </p:cNvSpPr>
          <p:nvPr userDrawn="1"/>
        </p:nvSpPr>
        <p:spPr bwMode="auto">
          <a:xfrm>
            <a:off x="1949144" y="411900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236682" y="439880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137010" y="411129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6" name="Picture Placeholder 21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1962245" y="4134591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7" name="Rectangle 26"/>
          <p:cNvSpPr>
            <a:spLocks noChangeAspect="1"/>
          </p:cNvSpPr>
          <p:nvPr userDrawn="1"/>
        </p:nvSpPr>
        <p:spPr bwMode="auto">
          <a:xfrm>
            <a:off x="5746984" y="4095705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034522" y="4375506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9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934850" y="4087997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0" name="Picture Placeholder 21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5760085" y="4111294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2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34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917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>
            <a:spLocks noChangeAspect="1"/>
          </p:cNvSpPr>
          <p:nvPr userDrawn="1"/>
        </p:nvSpPr>
        <p:spPr bwMode="auto">
          <a:xfrm>
            <a:off x="486834" y="1747408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74372" y="2027209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674700" y="1739700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7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99935" y="1762997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8" name="Rectangle 37"/>
          <p:cNvSpPr>
            <a:spLocks noChangeAspect="1"/>
          </p:cNvSpPr>
          <p:nvPr userDrawn="1"/>
        </p:nvSpPr>
        <p:spPr bwMode="auto">
          <a:xfrm>
            <a:off x="4284674" y="1724111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572212" y="2003912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72540" y="1716403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1" name="Picture Placeholder 21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297775" y="1739700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3" name="Rectangle 22"/>
          <p:cNvSpPr>
            <a:spLocks noChangeAspect="1"/>
          </p:cNvSpPr>
          <p:nvPr userDrawn="1"/>
        </p:nvSpPr>
        <p:spPr bwMode="auto">
          <a:xfrm>
            <a:off x="2450082" y="4110899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737620" y="4390700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637948" y="4103191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6" name="Picture Placeholder 21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463183" y="4126488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7" name="Rectangle 26"/>
          <p:cNvSpPr>
            <a:spLocks noChangeAspect="1"/>
          </p:cNvSpPr>
          <p:nvPr userDrawn="1"/>
        </p:nvSpPr>
        <p:spPr bwMode="auto">
          <a:xfrm>
            <a:off x="6247922" y="408760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535460" y="436740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9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435788" y="407989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0" name="Picture Placeholder 21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261023" y="4103191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1" name="Rectangle 30"/>
          <p:cNvSpPr>
            <a:spLocks noChangeAspect="1"/>
          </p:cNvSpPr>
          <p:nvPr userDrawn="1"/>
        </p:nvSpPr>
        <p:spPr bwMode="auto">
          <a:xfrm>
            <a:off x="8108613" y="169982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9396151" y="197962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3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296479" y="169211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4" name="Picture Placeholder 21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121714" y="1715411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43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45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6484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>
            <a:spLocks noChangeAspect="1"/>
          </p:cNvSpPr>
          <p:nvPr userDrawn="1"/>
        </p:nvSpPr>
        <p:spPr bwMode="auto">
          <a:xfrm>
            <a:off x="486834" y="1747408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74372" y="2027209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674700" y="1739700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7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99935" y="1762997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8" name="Rectangle 37"/>
          <p:cNvSpPr>
            <a:spLocks noChangeAspect="1"/>
          </p:cNvSpPr>
          <p:nvPr userDrawn="1"/>
        </p:nvSpPr>
        <p:spPr bwMode="auto">
          <a:xfrm>
            <a:off x="4284674" y="1724111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572212" y="2003912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72540" y="1716403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1" name="Picture Placeholder 21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297775" y="1739700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3" name="Rectangle 22"/>
          <p:cNvSpPr>
            <a:spLocks noChangeAspect="1"/>
          </p:cNvSpPr>
          <p:nvPr userDrawn="1"/>
        </p:nvSpPr>
        <p:spPr bwMode="auto">
          <a:xfrm>
            <a:off x="499948" y="4110899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1787486" y="4390700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687814" y="4103191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6" name="Picture Placeholder 21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513049" y="4126488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7" name="Rectangle 26"/>
          <p:cNvSpPr>
            <a:spLocks noChangeAspect="1"/>
          </p:cNvSpPr>
          <p:nvPr userDrawn="1"/>
        </p:nvSpPr>
        <p:spPr bwMode="auto">
          <a:xfrm>
            <a:off x="4297788" y="408760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5585326" y="436740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9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85654" y="407989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0" name="Picture Placeholder 21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310889" y="4103191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1" name="Rectangle 30"/>
          <p:cNvSpPr>
            <a:spLocks noChangeAspect="1"/>
          </p:cNvSpPr>
          <p:nvPr userDrawn="1"/>
        </p:nvSpPr>
        <p:spPr bwMode="auto">
          <a:xfrm>
            <a:off x="8108613" y="1725821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9396151" y="2005622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3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296479" y="1718113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4" name="Picture Placeholder 21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121714" y="1741410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42" name="Rectangle 41"/>
          <p:cNvSpPr>
            <a:spLocks noChangeAspect="1"/>
          </p:cNvSpPr>
          <p:nvPr userDrawn="1"/>
        </p:nvSpPr>
        <p:spPr bwMode="auto">
          <a:xfrm>
            <a:off x="8121727" y="408931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409265" y="436911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4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309593" y="408160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5" name="Picture Placeholder 21"/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134828" y="4104901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47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49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6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615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2" y="1322773"/>
            <a:ext cx="9937180" cy="4775787"/>
          </a:xfrm>
        </p:spPr>
        <p:txBody>
          <a:bodyPr/>
          <a:lstStyle>
            <a:lvl1pPr marL="347663" indent="-347663">
              <a:lnSpc>
                <a:spcPct val="11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AutoNum type="arabicPeriod"/>
              <a:defRPr sz="2000" baseline="0">
                <a:solidFill>
                  <a:srgbClr val="606060"/>
                </a:solidFill>
                <a:latin typeface="Calibri"/>
                <a:cs typeface="Calibri"/>
              </a:defRPr>
            </a:lvl1pPr>
            <a:lvl2pPr marL="5762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+mj-lt"/>
              <a:buAutoNum type="romanLcPeriod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973138" indent="-279400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2000">
                <a:solidFill>
                  <a:srgbClr val="606060"/>
                </a:solidFill>
                <a:latin typeface="Microsoft Sans Serif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20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</a:p>
          <a:p>
            <a:pPr lvl="0"/>
            <a:r>
              <a:rPr lang="en-US" dirty="0" smtClean="0"/>
              <a:t>Item 4</a:t>
            </a:r>
          </a:p>
          <a:p>
            <a:pPr lvl="0"/>
            <a:r>
              <a:rPr lang="en-US" dirty="0" smtClean="0"/>
              <a:t>Item 5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Agenda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7378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3585172" y="0"/>
            <a:ext cx="8177362" cy="4498040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dirty="0"/>
          </a:p>
        </p:txBody>
      </p:sp>
      <p:pic>
        <p:nvPicPr>
          <p:cNvPr id="10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901" y="3086255"/>
            <a:ext cx="1828800" cy="141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617267" y="2409893"/>
            <a:ext cx="6674551" cy="1741502"/>
          </a:xfrm>
        </p:spPr>
        <p:txBody>
          <a:bodyPr lIns="0" tIns="0" rIns="0" bIns="0" anchor="ctr"/>
          <a:lstStyle>
            <a:lvl1pPr algn="r">
              <a:lnSpc>
                <a:spcPct val="100000"/>
              </a:lnSpc>
              <a:defRPr sz="4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3627110" y="4736289"/>
            <a:ext cx="7664708" cy="843600"/>
          </a:xfrm>
        </p:spPr>
        <p:txBody>
          <a:bodyPr lIns="0" tIns="0" rIns="0" bIns="0"/>
          <a:lstStyle>
            <a:lvl1pPr marL="0" indent="0" algn="r">
              <a:buNone/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25875" y="5667829"/>
            <a:ext cx="7665943" cy="484188"/>
          </a:xfrm>
        </p:spPr>
        <p:txBody>
          <a:bodyPr rIns="0"/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[DATE]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3340C5-3D11-4A90-B637-B459334FF728}"/>
              </a:ext>
            </a:extLst>
          </p:cNvPr>
          <p:cNvSpPr/>
          <p:nvPr userDrawn="1"/>
        </p:nvSpPr>
        <p:spPr bwMode="auto">
          <a:xfrm>
            <a:off x="10774991" y="4424004"/>
            <a:ext cx="516827" cy="74036"/>
          </a:xfrm>
          <a:prstGeom prst="rect">
            <a:avLst/>
          </a:prstGeom>
          <a:solidFill>
            <a:srgbClr val="E69614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 userDrawn="1"/>
        </p:nvSpPr>
        <p:spPr bwMode="auto">
          <a:xfrm>
            <a:off x="850901" y="6688139"/>
            <a:ext cx="275590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2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  </a:t>
            </a:r>
            <a:r>
              <a:rPr lang="en-US" sz="600" dirty="0" smtClean="0">
                <a:solidFill>
                  <a:srgbClr val="808080"/>
                </a:solidFill>
                <a:latin typeface="Calibri"/>
                <a:cs typeface="Calibri"/>
              </a:rPr>
              <a:t>All Rights Reserved. </a:t>
            </a:r>
            <a:endParaRPr lang="en-US" sz="600" dirty="0" smtClean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 userDrawn="1"/>
        </p:nvSpPr>
        <p:spPr bwMode="auto">
          <a:xfrm>
            <a:off x="7714651" y="6678613"/>
            <a:ext cx="3577167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0" hangingPunct="0">
              <a:buFontTx/>
              <a:buNone/>
              <a:defRPr/>
            </a:pPr>
            <a:r>
              <a:rPr lang="en-US" sz="700" b="1" i="0" dirty="0" err="1">
                <a:solidFill>
                  <a:srgbClr val="41748D"/>
                </a:solidFill>
                <a:latin typeface="Calibri"/>
                <a:cs typeface="Calibri"/>
              </a:rPr>
              <a:t>ebglaw.com</a:t>
            </a:r>
            <a:endParaRPr lang="en-US" sz="700" b="1" i="0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287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 userDrawn="1"/>
        </p:nvGrpSpPr>
        <p:grpSpPr>
          <a:xfrm>
            <a:off x="341635" y="1952008"/>
            <a:ext cx="2008398" cy="3940316"/>
            <a:chOff x="4566062" y="2049138"/>
            <a:chExt cx="2008398" cy="3940316"/>
          </a:xfrm>
        </p:grpSpPr>
        <p:grpSp>
          <p:nvGrpSpPr>
            <p:cNvPr id="51" name="Group 50"/>
            <p:cNvGrpSpPr/>
            <p:nvPr/>
          </p:nvGrpSpPr>
          <p:grpSpPr>
            <a:xfrm>
              <a:off x="5005801" y="2049138"/>
              <a:ext cx="640080" cy="3472640"/>
              <a:chOff x="4840216" y="2177672"/>
              <a:chExt cx="640080" cy="3472640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4840216" y="2177672"/>
                <a:ext cx="640080" cy="640080"/>
                <a:chOff x="3980140" y="1644260"/>
                <a:chExt cx="602007" cy="602007"/>
              </a:xfrm>
            </p:grpSpPr>
            <p:sp>
              <p:nvSpPr>
                <p:cNvPr id="85" name="Rectangle 84"/>
                <p:cNvSpPr/>
                <p:nvPr/>
              </p:nvSpPr>
              <p:spPr bwMode="auto">
                <a:xfrm rot="2700000">
                  <a:off x="3981659" y="1646256"/>
                  <a:ext cx="599658" cy="599658"/>
                </a:xfrm>
                <a:prstGeom prst="rect">
                  <a:avLst/>
                </a:prstGeom>
                <a:solidFill>
                  <a:srgbClr val="41748D"/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tabLst/>
                  </a:pPr>
                  <a:endParaRPr kumimoji="0" lang="en-US" sz="36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ea typeface="ＭＳ Ｐゴシック" charset="0"/>
                    <a:cs typeface="Geneva" charset="0"/>
                  </a:endParaRPr>
                </a:p>
              </p:txBody>
            </p:sp>
            <p:sp>
              <p:nvSpPr>
                <p:cNvPr id="86" name="Freeform 85"/>
                <p:cNvSpPr/>
                <p:nvPr/>
              </p:nvSpPr>
              <p:spPr bwMode="auto">
                <a:xfrm rot="2700000">
                  <a:off x="3980140" y="1644260"/>
                  <a:ext cx="602007" cy="602007"/>
                </a:xfrm>
                <a:custGeom>
                  <a:avLst/>
                  <a:gdLst>
                    <a:gd name="connsiteX0" fmla="*/ 0 w 918334"/>
                    <a:gd name="connsiteY0" fmla="*/ 0 h 918334"/>
                    <a:gd name="connsiteX1" fmla="*/ 3099 w 918334"/>
                    <a:gd name="connsiteY1" fmla="*/ 0 h 918334"/>
                    <a:gd name="connsiteX2" fmla="*/ 918334 w 918334"/>
                    <a:gd name="connsiteY2" fmla="*/ 915236 h 918334"/>
                    <a:gd name="connsiteX3" fmla="*/ 918334 w 918334"/>
                    <a:gd name="connsiteY3" fmla="*/ 918334 h 918334"/>
                    <a:gd name="connsiteX4" fmla="*/ 0 w 918334"/>
                    <a:gd name="connsiteY4" fmla="*/ 918334 h 918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334" h="918334">
                      <a:moveTo>
                        <a:pt x="0" y="0"/>
                      </a:moveTo>
                      <a:lnTo>
                        <a:pt x="3099" y="0"/>
                      </a:lnTo>
                      <a:lnTo>
                        <a:pt x="918334" y="915236"/>
                      </a:lnTo>
                      <a:lnTo>
                        <a:pt x="918334" y="918334"/>
                      </a:lnTo>
                      <a:lnTo>
                        <a:pt x="0" y="918334"/>
                      </a:lnTo>
                      <a:close/>
                    </a:path>
                  </a:pathLst>
                </a:custGeom>
                <a:solidFill>
                  <a:srgbClr val="000000">
                    <a:alpha val="19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tabLst/>
                  </a:pPr>
                  <a:endParaRPr kumimoji="0" lang="en-US" sz="36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ea typeface="ＭＳ Ｐゴシック" charset="0"/>
                    <a:cs typeface="Geneva" charset="0"/>
                  </a:endParaRPr>
                </a:p>
              </p:txBody>
            </p:sp>
          </p:grpSp>
          <p:grpSp>
            <p:nvGrpSpPr>
              <p:cNvPr id="76" name="Group 75"/>
              <p:cNvGrpSpPr/>
              <p:nvPr/>
            </p:nvGrpSpPr>
            <p:grpSpPr>
              <a:xfrm>
                <a:off x="4840216" y="3121859"/>
                <a:ext cx="640080" cy="640080"/>
                <a:chOff x="3980142" y="2846406"/>
                <a:chExt cx="602007" cy="604775"/>
              </a:xfrm>
            </p:grpSpPr>
            <p:sp>
              <p:nvSpPr>
                <p:cNvPr id="83" name="Rectangle 82"/>
                <p:cNvSpPr/>
                <p:nvPr/>
              </p:nvSpPr>
              <p:spPr bwMode="auto">
                <a:xfrm rot="2700000">
                  <a:off x="3981660" y="2846406"/>
                  <a:ext cx="599658" cy="59965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tabLst/>
                  </a:pPr>
                  <a:endParaRPr kumimoji="0" lang="en-US" sz="36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ea typeface="ＭＳ Ｐゴシック" charset="0"/>
                    <a:cs typeface="Geneva" charset="0"/>
                  </a:endParaRPr>
                </a:p>
              </p:txBody>
            </p:sp>
            <p:sp>
              <p:nvSpPr>
                <p:cNvPr id="84" name="Freeform 83"/>
                <p:cNvSpPr/>
                <p:nvPr/>
              </p:nvSpPr>
              <p:spPr bwMode="auto">
                <a:xfrm rot="2700000">
                  <a:off x="3980142" y="2849174"/>
                  <a:ext cx="602007" cy="602007"/>
                </a:xfrm>
                <a:custGeom>
                  <a:avLst/>
                  <a:gdLst>
                    <a:gd name="connsiteX0" fmla="*/ 0 w 918334"/>
                    <a:gd name="connsiteY0" fmla="*/ 0 h 918334"/>
                    <a:gd name="connsiteX1" fmla="*/ 3099 w 918334"/>
                    <a:gd name="connsiteY1" fmla="*/ 0 h 918334"/>
                    <a:gd name="connsiteX2" fmla="*/ 918334 w 918334"/>
                    <a:gd name="connsiteY2" fmla="*/ 915236 h 918334"/>
                    <a:gd name="connsiteX3" fmla="*/ 918334 w 918334"/>
                    <a:gd name="connsiteY3" fmla="*/ 918334 h 918334"/>
                    <a:gd name="connsiteX4" fmla="*/ 0 w 918334"/>
                    <a:gd name="connsiteY4" fmla="*/ 918334 h 918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334" h="918334">
                      <a:moveTo>
                        <a:pt x="0" y="0"/>
                      </a:moveTo>
                      <a:lnTo>
                        <a:pt x="3099" y="0"/>
                      </a:lnTo>
                      <a:lnTo>
                        <a:pt x="918334" y="915236"/>
                      </a:lnTo>
                      <a:lnTo>
                        <a:pt x="918334" y="918334"/>
                      </a:lnTo>
                      <a:lnTo>
                        <a:pt x="0" y="918334"/>
                      </a:lnTo>
                      <a:close/>
                    </a:path>
                  </a:pathLst>
                </a:custGeom>
                <a:solidFill>
                  <a:srgbClr val="000000">
                    <a:alpha val="19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tabLst/>
                  </a:pPr>
                  <a:endParaRPr kumimoji="0" lang="en-US" sz="36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ea typeface="ＭＳ Ｐゴシック" charset="0"/>
                    <a:cs typeface="Geneva" charset="0"/>
                  </a:endParaRPr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>
                <a:off x="4840216" y="4066046"/>
                <a:ext cx="640080" cy="640080"/>
                <a:chOff x="3980143" y="4013606"/>
                <a:chExt cx="602007" cy="604033"/>
              </a:xfrm>
            </p:grpSpPr>
            <p:sp>
              <p:nvSpPr>
                <p:cNvPr id="81" name="Rectangle 80"/>
                <p:cNvSpPr/>
                <p:nvPr/>
              </p:nvSpPr>
              <p:spPr bwMode="auto">
                <a:xfrm rot="2700000">
                  <a:off x="3981661" y="4017981"/>
                  <a:ext cx="599658" cy="59965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tabLst/>
                  </a:pPr>
                  <a:endParaRPr kumimoji="0" lang="en-US" sz="36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ea typeface="ＭＳ Ｐゴシック" charset="0"/>
                    <a:cs typeface="Geneva" charset="0"/>
                  </a:endParaRPr>
                </a:p>
              </p:txBody>
            </p:sp>
            <p:sp>
              <p:nvSpPr>
                <p:cNvPr id="82" name="Freeform 81"/>
                <p:cNvSpPr/>
                <p:nvPr/>
              </p:nvSpPr>
              <p:spPr bwMode="auto">
                <a:xfrm rot="2700000">
                  <a:off x="3980143" y="4013606"/>
                  <a:ext cx="602007" cy="602007"/>
                </a:xfrm>
                <a:custGeom>
                  <a:avLst/>
                  <a:gdLst>
                    <a:gd name="connsiteX0" fmla="*/ 0 w 918334"/>
                    <a:gd name="connsiteY0" fmla="*/ 0 h 918334"/>
                    <a:gd name="connsiteX1" fmla="*/ 3099 w 918334"/>
                    <a:gd name="connsiteY1" fmla="*/ 0 h 918334"/>
                    <a:gd name="connsiteX2" fmla="*/ 918334 w 918334"/>
                    <a:gd name="connsiteY2" fmla="*/ 915236 h 918334"/>
                    <a:gd name="connsiteX3" fmla="*/ 918334 w 918334"/>
                    <a:gd name="connsiteY3" fmla="*/ 918334 h 918334"/>
                    <a:gd name="connsiteX4" fmla="*/ 0 w 918334"/>
                    <a:gd name="connsiteY4" fmla="*/ 918334 h 918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334" h="918334">
                      <a:moveTo>
                        <a:pt x="0" y="0"/>
                      </a:moveTo>
                      <a:lnTo>
                        <a:pt x="3099" y="0"/>
                      </a:lnTo>
                      <a:lnTo>
                        <a:pt x="918334" y="915236"/>
                      </a:lnTo>
                      <a:lnTo>
                        <a:pt x="918334" y="918334"/>
                      </a:lnTo>
                      <a:lnTo>
                        <a:pt x="0" y="918334"/>
                      </a:lnTo>
                      <a:close/>
                    </a:path>
                  </a:pathLst>
                </a:custGeom>
                <a:solidFill>
                  <a:srgbClr val="000000">
                    <a:alpha val="19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tabLst/>
                  </a:pPr>
                  <a:endParaRPr kumimoji="0" lang="en-US" sz="36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ea typeface="ＭＳ Ｐゴシック" charset="0"/>
                    <a:cs typeface="Geneva" charset="0"/>
                  </a:endParaRPr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4840216" y="5010232"/>
                <a:ext cx="640080" cy="640080"/>
                <a:chOff x="3981316" y="5204159"/>
                <a:chExt cx="605854" cy="602420"/>
              </a:xfrm>
            </p:grpSpPr>
            <p:sp>
              <p:nvSpPr>
                <p:cNvPr id="79" name="Rectangle 78"/>
                <p:cNvSpPr/>
                <p:nvPr/>
              </p:nvSpPr>
              <p:spPr bwMode="auto">
                <a:xfrm rot="2700000">
                  <a:off x="3981316" y="5204159"/>
                  <a:ext cx="599658" cy="599658"/>
                </a:xfrm>
                <a:prstGeom prst="rect">
                  <a:avLst/>
                </a:prstGeom>
                <a:solidFill>
                  <a:srgbClr val="41748D"/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tabLst/>
                  </a:pPr>
                  <a:endParaRPr kumimoji="0" lang="en-US" sz="36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ea typeface="ＭＳ Ｐゴシック" charset="0"/>
                    <a:cs typeface="Geneva" charset="0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 bwMode="auto">
                <a:xfrm rot="2700000">
                  <a:off x="3985163" y="5204572"/>
                  <a:ext cx="602007" cy="602007"/>
                </a:xfrm>
                <a:custGeom>
                  <a:avLst/>
                  <a:gdLst>
                    <a:gd name="connsiteX0" fmla="*/ 0 w 918334"/>
                    <a:gd name="connsiteY0" fmla="*/ 0 h 918334"/>
                    <a:gd name="connsiteX1" fmla="*/ 3099 w 918334"/>
                    <a:gd name="connsiteY1" fmla="*/ 0 h 918334"/>
                    <a:gd name="connsiteX2" fmla="*/ 918334 w 918334"/>
                    <a:gd name="connsiteY2" fmla="*/ 915236 h 918334"/>
                    <a:gd name="connsiteX3" fmla="*/ 918334 w 918334"/>
                    <a:gd name="connsiteY3" fmla="*/ 918334 h 918334"/>
                    <a:gd name="connsiteX4" fmla="*/ 0 w 918334"/>
                    <a:gd name="connsiteY4" fmla="*/ 918334 h 918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334" h="918334">
                      <a:moveTo>
                        <a:pt x="0" y="0"/>
                      </a:moveTo>
                      <a:lnTo>
                        <a:pt x="3099" y="0"/>
                      </a:lnTo>
                      <a:lnTo>
                        <a:pt x="918334" y="915236"/>
                      </a:lnTo>
                      <a:lnTo>
                        <a:pt x="918334" y="918334"/>
                      </a:lnTo>
                      <a:lnTo>
                        <a:pt x="0" y="918334"/>
                      </a:lnTo>
                      <a:close/>
                    </a:path>
                  </a:pathLst>
                </a:custGeom>
                <a:solidFill>
                  <a:srgbClr val="000000">
                    <a:alpha val="19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tabLst/>
                  </a:pPr>
                  <a:endParaRPr kumimoji="0" lang="en-US" sz="36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ea typeface="ＭＳ Ｐゴシック" charset="0"/>
                    <a:cs typeface="Geneva" charset="0"/>
                  </a:endParaRPr>
                </a:p>
              </p:txBody>
            </p:sp>
          </p:grpSp>
        </p:grpSp>
        <p:grpSp>
          <p:nvGrpSpPr>
            <p:cNvPr id="52" name="Group 51"/>
            <p:cNvGrpSpPr/>
            <p:nvPr/>
          </p:nvGrpSpPr>
          <p:grpSpPr>
            <a:xfrm>
              <a:off x="5483372" y="2516814"/>
              <a:ext cx="640080" cy="3472640"/>
              <a:chOff x="5765449" y="2177672"/>
              <a:chExt cx="640080" cy="3472640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5765449" y="2177672"/>
                <a:ext cx="640080" cy="640080"/>
                <a:chOff x="4561165" y="2246331"/>
                <a:chExt cx="602007" cy="604773"/>
              </a:xfrm>
            </p:grpSpPr>
            <p:sp>
              <p:nvSpPr>
                <p:cNvPr id="73" name="Rectangle 72"/>
                <p:cNvSpPr/>
                <p:nvPr/>
              </p:nvSpPr>
              <p:spPr bwMode="auto">
                <a:xfrm rot="2700000">
                  <a:off x="4562684" y="2246331"/>
                  <a:ext cx="599658" cy="59965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tabLst/>
                  </a:pPr>
                  <a:endParaRPr kumimoji="0" lang="en-US" sz="36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ea typeface="ＭＳ Ｐゴシック" charset="0"/>
                    <a:cs typeface="Geneva" charset="0"/>
                  </a:endParaRPr>
                </a:p>
              </p:txBody>
            </p:sp>
            <p:sp>
              <p:nvSpPr>
                <p:cNvPr id="74" name="Freeform 73"/>
                <p:cNvSpPr/>
                <p:nvPr/>
              </p:nvSpPr>
              <p:spPr bwMode="auto">
                <a:xfrm rot="2700000">
                  <a:off x="4561165" y="2249097"/>
                  <a:ext cx="602007" cy="602007"/>
                </a:xfrm>
                <a:custGeom>
                  <a:avLst/>
                  <a:gdLst>
                    <a:gd name="connsiteX0" fmla="*/ 0 w 918334"/>
                    <a:gd name="connsiteY0" fmla="*/ 0 h 918334"/>
                    <a:gd name="connsiteX1" fmla="*/ 3099 w 918334"/>
                    <a:gd name="connsiteY1" fmla="*/ 0 h 918334"/>
                    <a:gd name="connsiteX2" fmla="*/ 918334 w 918334"/>
                    <a:gd name="connsiteY2" fmla="*/ 915236 h 918334"/>
                    <a:gd name="connsiteX3" fmla="*/ 918334 w 918334"/>
                    <a:gd name="connsiteY3" fmla="*/ 918334 h 918334"/>
                    <a:gd name="connsiteX4" fmla="*/ 0 w 918334"/>
                    <a:gd name="connsiteY4" fmla="*/ 918334 h 918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334" h="918334">
                      <a:moveTo>
                        <a:pt x="0" y="0"/>
                      </a:moveTo>
                      <a:lnTo>
                        <a:pt x="3099" y="0"/>
                      </a:lnTo>
                      <a:lnTo>
                        <a:pt x="918334" y="915236"/>
                      </a:lnTo>
                      <a:lnTo>
                        <a:pt x="918334" y="918334"/>
                      </a:lnTo>
                      <a:lnTo>
                        <a:pt x="0" y="918334"/>
                      </a:lnTo>
                      <a:close/>
                    </a:path>
                  </a:pathLst>
                </a:custGeom>
                <a:solidFill>
                  <a:srgbClr val="000000">
                    <a:alpha val="19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tabLst/>
                  </a:pPr>
                  <a:endParaRPr kumimoji="0" lang="en-US" sz="36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ea typeface="ＭＳ Ｐゴシック" charset="0"/>
                    <a:cs typeface="Geneva" charset="0"/>
                  </a:endParaRPr>
                </a:p>
              </p:txBody>
            </p:sp>
          </p:grpSp>
          <p:grpSp>
            <p:nvGrpSpPr>
              <p:cNvPr id="64" name="Group 63"/>
              <p:cNvGrpSpPr/>
              <p:nvPr/>
            </p:nvGrpSpPr>
            <p:grpSpPr>
              <a:xfrm>
                <a:off x="5765449" y="3121859"/>
                <a:ext cx="640080" cy="640080"/>
                <a:chOff x="4561165" y="3436547"/>
                <a:chExt cx="602007" cy="602007"/>
              </a:xfrm>
            </p:grpSpPr>
            <p:sp>
              <p:nvSpPr>
                <p:cNvPr id="71" name="Rectangle 70"/>
                <p:cNvSpPr/>
                <p:nvPr/>
              </p:nvSpPr>
              <p:spPr bwMode="auto">
                <a:xfrm rot="2700000">
                  <a:off x="4562684" y="3436956"/>
                  <a:ext cx="599658" cy="599658"/>
                </a:xfrm>
                <a:prstGeom prst="rect">
                  <a:avLst/>
                </a:prstGeom>
                <a:solidFill>
                  <a:srgbClr val="41748D"/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tabLst/>
                  </a:pPr>
                  <a:endParaRPr kumimoji="0" lang="en-US" sz="36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ea typeface="ＭＳ Ｐゴシック" charset="0"/>
                    <a:cs typeface="Geneva" charset="0"/>
                  </a:endParaRPr>
                </a:p>
              </p:txBody>
            </p:sp>
            <p:sp>
              <p:nvSpPr>
                <p:cNvPr id="72" name="Freeform 71"/>
                <p:cNvSpPr/>
                <p:nvPr/>
              </p:nvSpPr>
              <p:spPr bwMode="auto">
                <a:xfrm rot="2700000">
                  <a:off x="4561165" y="3436547"/>
                  <a:ext cx="602007" cy="602007"/>
                </a:xfrm>
                <a:custGeom>
                  <a:avLst/>
                  <a:gdLst>
                    <a:gd name="connsiteX0" fmla="*/ 0 w 918334"/>
                    <a:gd name="connsiteY0" fmla="*/ 0 h 918334"/>
                    <a:gd name="connsiteX1" fmla="*/ 3099 w 918334"/>
                    <a:gd name="connsiteY1" fmla="*/ 0 h 918334"/>
                    <a:gd name="connsiteX2" fmla="*/ 918334 w 918334"/>
                    <a:gd name="connsiteY2" fmla="*/ 915236 h 918334"/>
                    <a:gd name="connsiteX3" fmla="*/ 918334 w 918334"/>
                    <a:gd name="connsiteY3" fmla="*/ 918334 h 918334"/>
                    <a:gd name="connsiteX4" fmla="*/ 0 w 918334"/>
                    <a:gd name="connsiteY4" fmla="*/ 918334 h 918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334" h="918334">
                      <a:moveTo>
                        <a:pt x="0" y="0"/>
                      </a:moveTo>
                      <a:lnTo>
                        <a:pt x="3099" y="0"/>
                      </a:lnTo>
                      <a:lnTo>
                        <a:pt x="918334" y="915236"/>
                      </a:lnTo>
                      <a:lnTo>
                        <a:pt x="918334" y="918334"/>
                      </a:lnTo>
                      <a:lnTo>
                        <a:pt x="0" y="918334"/>
                      </a:lnTo>
                      <a:close/>
                    </a:path>
                  </a:pathLst>
                </a:custGeom>
                <a:solidFill>
                  <a:srgbClr val="000000">
                    <a:alpha val="19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tabLst/>
                  </a:pPr>
                  <a:endParaRPr kumimoji="0" lang="en-US" sz="36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ea typeface="ＭＳ Ｐゴシック" charset="0"/>
                    <a:cs typeface="Geneva" charset="0"/>
                  </a:endParaRPr>
                </a:p>
              </p:txBody>
            </p:sp>
          </p:grpSp>
          <p:grpSp>
            <p:nvGrpSpPr>
              <p:cNvPr id="65" name="Group 64"/>
              <p:cNvGrpSpPr/>
              <p:nvPr/>
            </p:nvGrpSpPr>
            <p:grpSpPr>
              <a:xfrm>
                <a:off x="5765449" y="4066046"/>
                <a:ext cx="640080" cy="640080"/>
                <a:chOff x="4559804" y="4617647"/>
                <a:chExt cx="603369" cy="602007"/>
              </a:xfrm>
            </p:grpSpPr>
            <p:sp>
              <p:nvSpPr>
                <p:cNvPr id="69" name="Rectangle 68"/>
                <p:cNvSpPr/>
                <p:nvPr/>
              </p:nvSpPr>
              <p:spPr bwMode="auto">
                <a:xfrm rot="2700000">
                  <a:off x="4559804" y="4619297"/>
                  <a:ext cx="599658" cy="59965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tabLst/>
                  </a:pPr>
                  <a:endParaRPr kumimoji="0" lang="en-US" sz="36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ea typeface="ＭＳ Ｐゴシック" charset="0"/>
                    <a:cs typeface="Geneva" charset="0"/>
                  </a:endParaRPr>
                </a:p>
              </p:txBody>
            </p:sp>
            <p:sp>
              <p:nvSpPr>
                <p:cNvPr id="70" name="Freeform 69"/>
                <p:cNvSpPr/>
                <p:nvPr/>
              </p:nvSpPr>
              <p:spPr bwMode="auto">
                <a:xfrm rot="2700000">
                  <a:off x="4561166" y="4617647"/>
                  <a:ext cx="602007" cy="602007"/>
                </a:xfrm>
                <a:custGeom>
                  <a:avLst/>
                  <a:gdLst>
                    <a:gd name="connsiteX0" fmla="*/ 0 w 918334"/>
                    <a:gd name="connsiteY0" fmla="*/ 0 h 918334"/>
                    <a:gd name="connsiteX1" fmla="*/ 3099 w 918334"/>
                    <a:gd name="connsiteY1" fmla="*/ 0 h 918334"/>
                    <a:gd name="connsiteX2" fmla="*/ 918334 w 918334"/>
                    <a:gd name="connsiteY2" fmla="*/ 915236 h 918334"/>
                    <a:gd name="connsiteX3" fmla="*/ 918334 w 918334"/>
                    <a:gd name="connsiteY3" fmla="*/ 918334 h 918334"/>
                    <a:gd name="connsiteX4" fmla="*/ 0 w 918334"/>
                    <a:gd name="connsiteY4" fmla="*/ 918334 h 918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334" h="918334">
                      <a:moveTo>
                        <a:pt x="0" y="0"/>
                      </a:moveTo>
                      <a:lnTo>
                        <a:pt x="3099" y="0"/>
                      </a:lnTo>
                      <a:lnTo>
                        <a:pt x="918334" y="915236"/>
                      </a:lnTo>
                      <a:lnTo>
                        <a:pt x="918334" y="918334"/>
                      </a:lnTo>
                      <a:lnTo>
                        <a:pt x="0" y="918334"/>
                      </a:lnTo>
                      <a:close/>
                    </a:path>
                  </a:pathLst>
                </a:custGeom>
                <a:solidFill>
                  <a:srgbClr val="000000">
                    <a:alpha val="19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tabLst/>
                  </a:pPr>
                  <a:endParaRPr kumimoji="0" lang="en-US" sz="36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ea typeface="ＭＳ Ｐゴシック" charset="0"/>
                    <a:cs typeface="Geneva" charset="0"/>
                  </a:endParaRPr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5765449" y="5010232"/>
                <a:ext cx="640080" cy="640080"/>
                <a:chOff x="4562340" y="5794709"/>
                <a:chExt cx="603313" cy="602492"/>
              </a:xfrm>
            </p:grpSpPr>
            <p:sp>
              <p:nvSpPr>
                <p:cNvPr id="67" name="Rectangle 66"/>
                <p:cNvSpPr/>
                <p:nvPr/>
              </p:nvSpPr>
              <p:spPr bwMode="auto">
                <a:xfrm rot="2700000">
                  <a:off x="4562340" y="5794709"/>
                  <a:ext cx="599658" cy="59965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tabLst/>
                  </a:pPr>
                  <a:endParaRPr kumimoji="0" lang="en-US" sz="36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ea typeface="ＭＳ Ｐゴシック" charset="0"/>
                    <a:cs typeface="Geneva" charset="0"/>
                  </a:endParaRPr>
                </a:p>
              </p:txBody>
            </p:sp>
            <p:sp>
              <p:nvSpPr>
                <p:cNvPr id="68" name="Freeform 67"/>
                <p:cNvSpPr/>
                <p:nvPr/>
              </p:nvSpPr>
              <p:spPr bwMode="auto">
                <a:xfrm rot="2700000">
                  <a:off x="4563646" y="5795194"/>
                  <a:ext cx="602007" cy="602007"/>
                </a:xfrm>
                <a:custGeom>
                  <a:avLst/>
                  <a:gdLst>
                    <a:gd name="connsiteX0" fmla="*/ 0 w 918334"/>
                    <a:gd name="connsiteY0" fmla="*/ 0 h 918334"/>
                    <a:gd name="connsiteX1" fmla="*/ 3099 w 918334"/>
                    <a:gd name="connsiteY1" fmla="*/ 0 h 918334"/>
                    <a:gd name="connsiteX2" fmla="*/ 918334 w 918334"/>
                    <a:gd name="connsiteY2" fmla="*/ 915236 h 918334"/>
                    <a:gd name="connsiteX3" fmla="*/ 918334 w 918334"/>
                    <a:gd name="connsiteY3" fmla="*/ 918334 h 918334"/>
                    <a:gd name="connsiteX4" fmla="*/ 0 w 918334"/>
                    <a:gd name="connsiteY4" fmla="*/ 918334 h 918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334" h="918334">
                      <a:moveTo>
                        <a:pt x="0" y="0"/>
                      </a:moveTo>
                      <a:lnTo>
                        <a:pt x="3099" y="0"/>
                      </a:lnTo>
                      <a:lnTo>
                        <a:pt x="918334" y="915236"/>
                      </a:lnTo>
                      <a:lnTo>
                        <a:pt x="918334" y="918334"/>
                      </a:lnTo>
                      <a:lnTo>
                        <a:pt x="0" y="918334"/>
                      </a:lnTo>
                      <a:close/>
                    </a:path>
                  </a:pathLst>
                </a:custGeom>
                <a:solidFill>
                  <a:srgbClr val="000000">
                    <a:alpha val="19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  <a:tabLst/>
                  </a:pPr>
                  <a:endParaRPr kumimoji="0" lang="en-US" sz="36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  <a:ea typeface="ＭＳ Ｐゴシック" charset="0"/>
                    <a:cs typeface="Geneva" charset="0"/>
                  </a:endParaRPr>
                </a:p>
              </p:txBody>
            </p:sp>
          </p:grpSp>
        </p:grpSp>
        <p:cxnSp>
          <p:nvCxnSpPr>
            <p:cNvPr id="53" name="Straight Connector 52"/>
            <p:cNvCxnSpPr/>
            <p:nvPr/>
          </p:nvCxnSpPr>
          <p:spPr bwMode="auto">
            <a:xfrm rot="-2700000">
              <a:off x="4637560" y="2140941"/>
              <a:ext cx="914400" cy="0"/>
            </a:xfrm>
            <a:prstGeom prst="line">
              <a:avLst/>
            </a:prstGeom>
            <a:noFill/>
            <a:ln w="9525" cap="flat" cmpd="sng" algn="ctr">
              <a:solidFill>
                <a:schemeClr val="accent4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/>
            <p:cNvCxnSpPr/>
            <p:nvPr/>
          </p:nvCxnSpPr>
          <p:spPr bwMode="auto">
            <a:xfrm rot="-2700000">
              <a:off x="5097182" y="2597417"/>
              <a:ext cx="914400" cy="0"/>
            </a:xfrm>
            <a:prstGeom prst="line">
              <a:avLst/>
            </a:prstGeom>
            <a:noFill/>
            <a:ln w="9525" cap="flat" cmpd="sng" algn="ctr">
              <a:solidFill>
                <a:schemeClr val="accent4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5" name="Straight Connector 54"/>
            <p:cNvCxnSpPr/>
            <p:nvPr/>
          </p:nvCxnSpPr>
          <p:spPr bwMode="auto">
            <a:xfrm rot="-2700000">
              <a:off x="4567391" y="2841253"/>
              <a:ext cx="1554480" cy="0"/>
            </a:xfrm>
            <a:prstGeom prst="line">
              <a:avLst/>
            </a:prstGeom>
            <a:noFill/>
            <a:ln w="9525" cap="flat" cmpd="sng" algn="ctr">
              <a:solidFill>
                <a:schemeClr val="accent4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/>
            <p:cNvCxnSpPr/>
            <p:nvPr/>
          </p:nvCxnSpPr>
          <p:spPr bwMode="auto">
            <a:xfrm rot="-2700000">
              <a:off x="5019980" y="3292819"/>
              <a:ext cx="1554480" cy="0"/>
            </a:xfrm>
            <a:prstGeom prst="line">
              <a:avLst/>
            </a:prstGeom>
            <a:noFill/>
            <a:ln w="9525" cap="flat" cmpd="sng" algn="ctr">
              <a:solidFill>
                <a:schemeClr val="accent4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/>
            <p:cNvCxnSpPr/>
            <p:nvPr/>
          </p:nvCxnSpPr>
          <p:spPr bwMode="auto">
            <a:xfrm rot="-2700000">
              <a:off x="4566062" y="3784508"/>
              <a:ext cx="1554480" cy="0"/>
            </a:xfrm>
            <a:prstGeom prst="line">
              <a:avLst/>
            </a:prstGeom>
            <a:noFill/>
            <a:ln w="9525" cap="flat" cmpd="sng" algn="ctr">
              <a:solidFill>
                <a:schemeClr val="accent4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/>
            <p:cNvCxnSpPr/>
            <p:nvPr/>
          </p:nvCxnSpPr>
          <p:spPr bwMode="auto">
            <a:xfrm rot="-2700000">
              <a:off x="5005439" y="4255231"/>
              <a:ext cx="1554480" cy="0"/>
            </a:xfrm>
            <a:prstGeom prst="line">
              <a:avLst/>
            </a:prstGeom>
            <a:noFill/>
            <a:ln w="9525" cap="flat" cmpd="sng" algn="ctr">
              <a:solidFill>
                <a:schemeClr val="accent4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 rot="-2700000">
              <a:off x="4574975" y="4724421"/>
              <a:ext cx="1554480" cy="0"/>
            </a:xfrm>
            <a:prstGeom prst="line">
              <a:avLst/>
            </a:prstGeom>
            <a:noFill/>
            <a:ln w="9525" cap="flat" cmpd="sng" algn="ctr">
              <a:solidFill>
                <a:schemeClr val="accent4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/>
            <p:cNvCxnSpPr/>
            <p:nvPr/>
          </p:nvCxnSpPr>
          <p:spPr bwMode="auto">
            <a:xfrm rot="-2700000">
              <a:off x="5001178" y="5200270"/>
              <a:ext cx="1554480" cy="0"/>
            </a:xfrm>
            <a:prstGeom prst="line">
              <a:avLst/>
            </a:prstGeom>
            <a:noFill/>
            <a:ln w="9525" cap="flat" cmpd="sng" algn="ctr">
              <a:solidFill>
                <a:schemeClr val="accent4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61" name="Straight Connector 60"/>
            <p:cNvCxnSpPr/>
            <p:nvPr/>
          </p:nvCxnSpPr>
          <p:spPr bwMode="auto">
            <a:xfrm rot="-2700000">
              <a:off x="5116423" y="5443925"/>
              <a:ext cx="914400" cy="0"/>
            </a:xfrm>
            <a:prstGeom prst="line">
              <a:avLst/>
            </a:prstGeom>
            <a:noFill/>
            <a:ln w="9525" cap="flat" cmpd="sng" algn="ctr">
              <a:solidFill>
                <a:schemeClr val="accent4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62" name="Straight Connector 61"/>
            <p:cNvCxnSpPr/>
            <p:nvPr/>
          </p:nvCxnSpPr>
          <p:spPr bwMode="auto">
            <a:xfrm rot="-2700000">
              <a:off x="5576405" y="5891776"/>
              <a:ext cx="914400" cy="0"/>
            </a:xfrm>
            <a:prstGeom prst="line">
              <a:avLst/>
            </a:prstGeom>
            <a:noFill/>
            <a:ln w="9525" cap="flat" cmpd="sng" algn="ctr">
              <a:solidFill>
                <a:schemeClr val="accent4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17370" y="1732725"/>
            <a:ext cx="8046861" cy="4365835"/>
          </a:xfrm>
        </p:spPr>
        <p:txBody>
          <a:bodyPr/>
          <a:lstStyle>
            <a:lvl1pPr marL="347663" indent="-347663">
              <a:lnSpc>
                <a:spcPct val="11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AutoNum type="arabicPeriod"/>
              <a:defRPr sz="2000" baseline="0">
                <a:solidFill>
                  <a:srgbClr val="606060"/>
                </a:solidFill>
                <a:latin typeface="Calibri"/>
                <a:cs typeface="Calibri"/>
              </a:defRPr>
            </a:lvl1pPr>
            <a:lvl2pPr marL="5762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+mj-lt"/>
              <a:buAutoNum type="romanLcPeriod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973138" indent="-279400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2000">
                <a:solidFill>
                  <a:srgbClr val="606060"/>
                </a:solidFill>
                <a:latin typeface="Microsoft Sans Serif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20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</a:p>
          <a:p>
            <a:pPr lvl="0"/>
            <a:r>
              <a:rPr lang="en-US" dirty="0" smtClean="0"/>
              <a:t>Item 4</a:t>
            </a:r>
          </a:p>
          <a:p>
            <a:pPr lvl="0"/>
            <a:r>
              <a:rPr lang="en-US" dirty="0" smtClean="0"/>
              <a:t>Item 5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Agenda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9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06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0694" y="1732725"/>
            <a:ext cx="8493537" cy="4365835"/>
          </a:xfrm>
        </p:spPr>
        <p:txBody>
          <a:bodyPr/>
          <a:lstStyle>
            <a:lvl1pPr marL="347663" indent="-347663">
              <a:lnSpc>
                <a:spcPct val="11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AutoNum type="arabicPeriod"/>
              <a:defRPr sz="2000" baseline="0">
                <a:solidFill>
                  <a:srgbClr val="606060"/>
                </a:solidFill>
                <a:latin typeface="Calibri"/>
                <a:cs typeface="Calibri"/>
              </a:defRPr>
            </a:lvl1pPr>
            <a:lvl2pPr marL="5762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+mj-lt"/>
              <a:buAutoNum type="romanLcPeriod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973138" indent="-279400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2000">
                <a:solidFill>
                  <a:srgbClr val="606060"/>
                </a:solidFill>
                <a:latin typeface="Microsoft Sans Serif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20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</a:p>
          <a:p>
            <a:pPr lvl="0"/>
            <a:r>
              <a:rPr lang="en-US" dirty="0" smtClean="0"/>
              <a:t>Item 4</a:t>
            </a:r>
          </a:p>
          <a:p>
            <a:pPr lvl="0"/>
            <a:r>
              <a:rPr lang="en-US" dirty="0" smtClean="0"/>
              <a:t>Item 5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Agenda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5BA6F98-D46B-421E-A693-E13D84CC17C8}"/>
              </a:ext>
            </a:extLst>
          </p:cNvPr>
          <p:cNvSpPr/>
          <p:nvPr userDrawn="1"/>
        </p:nvSpPr>
        <p:spPr>
          <a:xfrm>
            <a:off x="224287" y="1521644"/>
            <a:ext cx="1182904" cy="48210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50537E6-FD49-4706-8E0C-55708FC2B61D}"/>
              </a:ext>
            </a:extLst>
          </p:cNvPr>
          <p:cNvGrpSpPr/>
          <p:nvPr userDrawn="1"/>
        </p:nvGrpSpPr>
        <p:grpSpPr>
          <a:xfrm>
            <a:off x="816954" y="1752054"/>
            <a:ext cx="832929" cy="1096947"/>
            <a:chOff x="937119" y="2333743"/>
            <a:chExt cx="762000" cy="959777"/>
          </a:xfrm>
          <a:solidFill>
            <a:schemeClr val="accent2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82FA1FE-B057-4471-BFC4-AED6AED344EF}"/>
                </a:ext>
              </a:extLst>
            </p:cNvPr>
            <p:cNvSpPr/>
            <p:nvPr/>
          </p:nvSpPr>
          <p:spPr>
            <a:xfrm>
              <a:off x="937119" y="2333743"/>
              <a:ext cx="762000" cy="762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90E2A23C-7132-4600-B4ED-494EB94CFA19}"/>
                </a:ext>
              </a:extLst>
            </p:cNvPr>
            <p:cNvSpPr/>
            <p:nvPr/>
          </p:nvSpPr>
          <p:spPr>
            <a:xfrm flipV="1">
              <a:off x="1474726" y="3095868"/>
              <a:ext cx="224393" cy="197652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grpSp>
        <p:nvGrpSpPr>
          <p:cNvPr id="56" name="Group 55"/>
          <p:cNvGrpSpPr>
            <a:grpSpLocks noChangeAspect="1"/>
          </p:cNvGrpSpPr>
          <p:nvPr userDrawn="1"/>
        </p:nvGrpSpPr>
        <p:grpSpPr>
          <a:xfrm>
            <a:off x="969320" y="1882683"/>
            <a:ext cx="601315" cy="598743"/>
            <a:chOff x="6653213" y="1408113"/>
            <a:chExt cx="371476" cy="369887"/>
          </a:xfrm>
          <a:solidFill>
            <a:schemeClr val="bg1"/>
          </a:solidFill>
        </p:grpSpPr>
        <p:sp>
          <p:nvSpPr>
            <p:cNvPr id="57" name="Freeform 25"/>
            <p:cNvSpPr>
              <a:spLocks noEditPoints="1"/>
            </p:cNvSpPr>
            <p:nvPr/>
          </p:nvSpPr>
          <p:spPr bwMode="auto">
            <a:xfrm>
              <a:off x="6838951" y="1593850"/>
              <a:ext cx="185738" cy="184150"/>
            </a:xfrm>
            <a:custGeom>
              <a:avLst/>
              <a:gdLst>
                <a:gd name="T0" fmla="*/ 2 w 48"/>
                <a:gd name="T1" fmla="*/ 48 h 48"/>
                <a:gd name="T2" fmla="*/ 1 w 48"/>
                <a:gd name="T3" fmla="*/ 47 h 48"/>
                <a:gd name="T4" fmla="*/ 0 w 48"/>
                <a:gd name="T5" fmla="*/ 45 h 48"/>
                <a:gd name="T6" fmla="*/ 4 w 48"/>
                <a:gd name="T7" fmla="*/ 31 h 48"/>
                <a:gd name="T8" fmla="*/ 5 w 48"/>
                <a:gd name="T9" fmla="*/ 31 h 48"/>
                <a:gd name="T10" fmla="*/ 35 w 48"/>
                <a:gd name="T11" fmla="*/ 1 h 48"/>
                <a:gd name="T12" fmla="*/ 37 w 48"/>
                <a:gd name="T13" fmla="*/ 1 h 48"/>
                <a:gd name="T14" fmla="*/ 47 w 48"/>
                <a:gd name="T15" fmla="*/ 11 h 48"/>
                <a:gd name="T16" fmla="*/ 47 w 48"/>
                <a:gd name="T17" fmla="*/ 13 h 48"/>
                <a:gd name="T18" fmla="*/ 17 w 48"/>
                <a:gd name="T19" fmla="*/ 43 h 48"/>
                <a:gd name="T20" fmla="*/ 17 w 48"/>
                <a:gd name="T21" fmla="*/ 44 h 48"/>
                <a:gd name="T22" fmla="*/ 3 w 48"/>
                <a:gd name="T23" fmla="*/ 48 h 48"/>
                <a:gd name="T24" fmla="*/ 2 w 48"/>
                <a:gd name="T25" fmla="*/ 48 h 48"/>
                <a:gd name="T26" fmla="*/ 8 w 48"/>
                <a:gd name="T27" fmla="*/ 33 h 48"/>
                <a:gd name="T28" fmla="*/ 5 w 48"/>
                <a:gd name="T29" fmla="*/ 43 h 48"/>
                <a:gd name="T30" fmla="*/ 15 w 48"/>
                <a:gd name="T31" fmla="*/ 40 h 48"/>
                <a:gd name="T32" fmla="*/ 43 w 48"/>
                <a:gd name="T33" fmla="*/ 12 h 48"/>
                <a:gd name="T34" fmla="*/ 36 w 48"/>
                <a:gd name="T35" fmla="*/ 5 h 48"/>
                <a:gd name="T36" fmla="*/ 8 w 48"/>
                <a:gd name="T37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48">
                  <a:moveTo>
                    <a:pt x="2" y="48"/>
                  </a:moveTo>
                  <a:cubicBezTo>
                    <a:pt x="1" y="48"/>
                    <a:pt x="1" y="48"/>
                    <a:pt x="1" y="47"/>
                  </a:cubicBezTo>
                  <a:cubicBezTo>
                    <a:pt x="0" y="47"/>
                    <a:pt x="0" y="46"/>
                    <a:pt x="0" y="4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5" y="3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0"/>
                    <a:pt x="37" y="0"/>
                    <a:pt x="37" y="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8" y="11"/>
                    <a:pt x="48" y="13"/>
                    <a:pt x="47" y="1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" y="48"/>
                    <a:pt x="2" y="48"/>
                    <a:pt x="2" y="48"/>
                  </a:cubicBezTo>
                  <a:close/>
                  <a:moveTo>
                    <a:pt x="8" y="3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6" y="5"/>
                    <a:pt x="36" y="5"/>
                    <a:pt x="36" y="5"/>
                  </a:cubicBezTo>
                  <a:lnTo>
                    <a:pt x="8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6"/>
            <p:cNvSpPr>
              <a:spLocks/>
            </p:cNvSpPr>
            <p:nvPr/>
          </p:nvSpPr>
          <p:spPr bwMode="auto">
            <a:xfrm>
              <a:off x="6943726" y="1627188"/>
              <a:ext cx="46038" cy="47625"/>
            </a:xfrm>
            <a:custGeom>
              <a:avLst/>
              <a:gdLst>
                <a:gd name="T0" fmla="*/ 24 w 29"/>
                <a:gd name="T1" fmla="*/ 30 h 30"/>
                <a:gd name="T2" fmla="*/ 0 w 29"/>
                <a:gd name="T3" fmla="*/ 5 h 30"/>
                <a:gd name="T4" fmla="*/ 5 w 29"/>
                <a:gd name="T5" fmla="*/ 0 h 30"/>
                <a:gd name="T6" fmla="*/ 29 w 29"/>
                <a:gd name="T7" fmla="*/ 25 h 30"/>
                <a:gd name="T8" fmla="*/ 24 w 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24" y="3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29" y="25"/>
                  </a:lnTo>
                  <a:lnTo>
                    <a:pt x="24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7"/>
            <p:cNvSpPr>
              <a:spLocks/>
            </p:cNvSpPr>
            <p:nvPr/>
          </p:nvSpPr>
          <p:spPr bwMode="auto">
            <a:xfrm>
              <a:off x="6854826" y="1708150"/>
              <a:ext cx="53975" cy="53975"/>
            </a:xfrm>
            <a:custGeom>
              <a:avLst/>
              <a:gdLst>
                <a:gd name="T0" fmla="*/ 12 w 14"/>
                <a:gd name="T1" fmla="*/ 14 h 14"/>
                <a:gd name="T2" fmla="*/ 11 w 14"/>
                <a:gd name="T3" fmla="*/ 13 h 14"/>
                <a:gd name="T4" fmla="*/ 1 w 14"/>
                <a:gd name="T5" fmla="*/ 3 h 14"/>
                <a:gd name="T6" fmla="*/ 1 w 14"/>
                <a:gd name="T7" fmla="*/ 1 h 14"/>
                <a:gd name="T8" fmla="*/ 3 w 14"/>
                <a:gd name="T9" fmla="*/ 1 h 14"/>
                <a:gd name="T10" fmla="*/ 13 w 14"/>
                <a:gd name="T11" fmla="*/ 11 h 14"/>
                <a:gd name="T12" fmla="*/ 13 w 14"/>
                <a:gd name="T13" fmla="*/ 13 h 14"/>
                <a:gd name="T14" fmla="*/ 12 w 14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12" y="14"/>
                  </a:moveTo>
                  <a:cubicBezTo>
                    <a:pt x="11" y="14"/>
                    <a:pt x="11" y="14"/>
                    <a:pt x="11" y="1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3"/>
                    <a:pt x="13" y="13"/>
                  </a:cubicBezTo>
                  <a:cubicBezTo>
                    <a:pt x="13" y="14"/>
                    <a:pt x="13" y="14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8"/>
            <p:cNvSpPr>
              <a:spLocks/>
            </p:cNvSpPr>
            <p:nvPr/>
          </p:nvSpPr>
          <p:spPr bwMode="auto">
            <a:xfrm>
              <a:off x="6784976" y="1562100"/>
              <a:ext cx="77788" cy="15875"/>
            </a:xfrm>
            <a:custGeom>
              <a:avLst/>
              <a:gdLst>
                <a:gd name="T0" fmla="*/ 18 w 20"/>
                <a:gd name="T1" fmla="*/ 4 h 4"/>
                <a:gd name="T2" fmla="*/ 2 w 20"/>
                <a:gd name="T3" fmla="*/ 4 h 4"/>
                <a:gd name="T4" fmla="*/ 0 w 20"/>
                <a:gd name="T5" fmla="*/ 2 h 4"/>
                <a:gd name="T6" fmla="*/ 2 w 20"/>
                <a:gd name="T7" fmla="*/ 0 h 4"/>
                <a:gd name="T8" fmla="*/ 18 w 20"/>
                <a:gd name="T9" fmla="*/ 0 h 4"/>
                <a:gd name="T10" fmla="*/ 20 w 20"/>
                <a:gd name="T11" fmla="*/ 2 h 4"/>
                <a:gd name="T12" fmla="*/ 18 w 20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">
                  <a:moveTo>
                    <a:pt x="18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3"/>
                    <a:pt x="19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9"/>
            <p:cNvSpPr>
              <a:spLocks/>
            </p:cNvSpPr>
            <p:nvPr/>
          </p:nvSpPr>
          <p:spPr bwMode="auto">
            <a:xfrm>
              <a:off x="6784976" y="1624013"/>
              <a:ext cx="77788" cy="15875"/>
            </a:xfrm>
            <a:custGeom>
              <a:avLst/>
              <a:gdLst>
                <a:gd name="T0" fmla="*/ 18 w 20"/>
                <a:gd name="T1" fmla="*/ 4 h 4"/>
                <a:gd name="T2" fmla="*/ 2 w 20"/>
                <a:gd name="T3" fmla="*/ 4 h 4"/>
                <a:gd name="T4" fmla="*/ 0 w 20"/>
                <a:gd name="T5" fmla="*/ 2 h 4"/>
                <a:gd name="T6" fmla="*/ 2 w 20"/>
                <a:gd name="T7" fmla="*/ 0 h 4"/>
                <a:gd name="T8" fmla="*/ 18 w 20"/>
                <a:gd name="T9" fmla="*/ 0 h 4"/>
                <a:gd name="T10" fmla="*/ 20 w 20"/>
                <a:gd name="T11" fmla="*/ 2 h 4"/>
                <a:gd name="T12" fmla="*/ 18 w 20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">
                  <a:moveTo>
                    <a:pt x="18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3"/>
                    <a:pt x="19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0"/>
            <p:cNvSpPr>
              <a:spLocks/>
            </p:cNvSpPr>
            <p:nvPr/>
          </p:nvSpPr>
          <p:spPr bwMode="auto">
            <a:xfrm>
              <a:off x="6699251" y="1531938"/>
              <a:ext cx="77788" cy="53975"/>
            </a:xfrm>
            <a:custGeom>
              <a:avLst/>
              <a:gdLst>
                <a:gd name="T0" fmla="*/ 8 w 20"/>
                <a:gd name="T1" fmla="*/ 14 h 14"/>
                <a:gd name="T2" fmla="*/ 7 w 20"/>
                <a:gd name="T3" fmla="*/ 13 h 14"/>
                <a:gd name="T4" fmla="*/ 1 w 20"/>
                <a:gd name="T5" fmla="*/ 7 h 14"/>
                <a:gd name="T6" fmla="*/ 1 w 20"/>
                <a:gd name="T7" fmla="*/ 5 h 14"/>
                <a:gd name="T8" fmla="*/ 3 w 20"/>
                <a:gd name="T9" fmla="*/ 5 h 14"/>
                <a:gd name="T10" fmla="*/ 8 w 20"/>
                <a:gd name="T11" fmla="*/ 9 h 14"/>
                <a:gd name="T12" fmla="*/ 17 w 20"/>
                <a:gd name="T13" fmla="*/ 1 h 14"/>
                <a:gd name="T14" fmla="*/ 19 w 20"/>
                <a:gd name="T15" fmla="*/ 1 h 14"/>
                <a:gd name="T16" fmla="*/ 19 w 20"/>
                <a:gd name="T17" fmla="*/ 3 h 14"/>
                <a:gd name="T18" fmla="*/ 9 w 20"/>
                <a:gd name="T19" fmla="*/ 13 h 14"/>
                <a:gd name="T20" fmla="*/ 8 w 20"/>
                <a:gd name="T2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4">
                  <a:moveTo>
                    <a:pt x="8" y="14"/>
                  </a:moveTo>
                  <a:cubicBezTo>
                    <a:pt x="7" y="14"/>
                    <a:pt x="7" y="14"/>
                    <a:pt x="7" y="1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1" y="4"/>
                    <a:pt x="3" y="4"/>
                    <a:pt x="3" y="5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9" y="0"/>
                    <a:pt x="19" y="1"/>
                  </a:cubicBezTo>
                  <a:cubicBezTo>
                    <a:pt x="20" y="1"/>
                    <a:pt x="20" y="3"/>
                    <a:pt x="1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1"/>
            <p:cNvSpPr>
              <a:spLocks/>
            </p:cNvSpPr>
            <p:nvPr/>
          </p:nvSpPr>
          <p:spPr bwMode="auto">
            <a:xfrm>
              <a:off x="6699251" y="1593850"/>
              <a:ext cx="77788" cy="53975"/>
            </a:xfrm>
            <a:custGeom>
              <a:avLst/>
              <a:gdLst>
                <a:gd name="T0" fmla="*/ 8 w 20"/>
                <a:gd name="T1" fmla="*/ 14 h 14"/>
                <a:gd name="T2" fmla="*/ 7 w 20"/>
                <a:gd name="T3" fmla="*/ 13 h 14"/>
                <a:gd name="T4" fmla="*/ 1 w 20"/>
                <a:gd name="T5" fmla="*/ 7 h 14"/>
                <a:gd name="T6" fmla="*/ 1 w 20"/>
                <a:gd name="T7" fmla="*/ 5 h 14"/>
                <a:gd name="T8" fmla="*/ 3 w 20"/>
                <a:gd name="T9" fmla="*/ 5 h 14"/>
                <a:gd name="T10" fmla="*/ 8 w 20"/>
                <a:gd name="T11" fmla="*/ 9 h 14"/>
                <a:gd name="T12" fmla="*/ 17 w 20"/>
                <a:gd name="T13" fmla="*/ 1 h 14"/>
                <a:gd name="T14" fmla="*/ 19 w 20"/>
                <a:gd name="T15" fmla="*/ 1 h 14"/>
                <a:gd name="T16" fmla="*/ 19 w 20"/>
                <a:gd name="T17" fmla="*/ 3 h 14"/>
                <a:gd name="T18" fmla="*/ 9 w 20"/>
                <a:gd name="T19" fmla="*/ 13 h 14"/>
                <a:gd name="T20" fmla="*/ 8 w 20"/>
                <a:gd name="T2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4">
                  <a:moveTo>
                    <a:pt x="8" y="14"/>
                  </a:moveTo>
                  <a:cubicBezTo>
                    <a:pt x="7" y="14"/>
                    <a:pt x="7" y="14"/>
                    <a:pt x="7" y="1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1" y="4"/>
                    <a:pt x="3" y="4"/>
                    <a:pt x="3" y="5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9" y="0"/>
                    <a:pt x="19" y="1"/>
                  </a:cubicBezTo>
                  <a:cubicBezTo>
                    <a:pt x="20" y="1"/>
                    <a:pt x="20" y="3"/>
                    <a:pt x="1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2"/>
            <p:cNvSpPr>
              <a:spLocks/>
            </p:cNvSpPr>
            <p:nvPr/>
          </p:nvSpPr>
          <p:spPr bwMode="auto">
            <a:xfrm>
              <a:off x="6653213" y="1408113"/>
              <a:ext cx="263525" cy="339725"/>
            </a:xfrm>
            <a:custGeom>
              <a:avLst/>
              <a:gdLst>
                <a:gd name="T0" fmla="*/ 36 w 68"/>
                <a:gd name="T1" fmla="*/ 88 h 88"/>
                <a:gd name="T2" fmla="*/ 2 w 68"/>
                <a:gd name="T3" fmla="*/ 88 h 88"/>
                <a:gd name="T4" fmla="*/ 0 w 68"/>
                <a:gd name="T5" fmla="*/ 86 h 88"/>
                <a:gd name="T6" fmla="*/ 0 w 68"/>
                <a:gd name="T7" fmla="*/ 2 h 88"/>
                <a:gd name="T8" fmla="*/ 2 w 68"/>
                <a:gd name="T9" fmla="*/ 0 h 88"/>
                <a:gd name="T10" fmla="*/ 46 w 68"/>
                <a:gd name="T11" fmla="*/ 0 h 88"/>
                <a:gd name="T12" fmla="*/ 47 w 68"/>
                <a:gd name="T13" fmla="*/ 1 h 88"/>
                <a:gd name="T14" fmla="*/ 67 w 68"/>
                <a:gd name="T15" fmla="*/ 21 h 88"/>
                <a:gd name="T16" fmla="*/ 68 w 68"/>
                <a:gd name="T17" fmla="*/ 22 h 88"/>
                <a:gd name="T18" fmla="*/ 68 w 68"/>
                <a:gd name="T19" fmla="*/ 52 h 88"/>
                <a:gd name="T20" fmla="*/ 66 w 68"/>
                <a:gd name="T21" fmla="*/ 54 h 88"/>
                <a:gd name="T22" fmla="*/ 64 w 68"/>
                <a:gd name="T23" fmla="*/ 52 h 88"/>
                <a:gd name="T24" fmla="*/ 64 w 68"/>
                <a:gd name="T25" fmla="*/ 23 h 88"/>
                <a:gd name="T26" fmla="*/ 45 w 68"/>
                <a:gd name="T27" fmla="*/ 4 h 88"/>
                <a:gd name="T28" fmla="*/ 4 w 68"/>
                <a:gd name="T29" fmla="*/ 4 h 88"/>
                <a:gd name="T30" fmla="*/ 4 w 68"/>
                <a:gd name="T31" fmla="*/ 84 h 88"/>
                <a:gd name="T32" fmla="*/ 36 w 68"/>
                <a:gd name="T33" fmla="*/ 84 h 88"/>
                <a:gd name="T34" fmla="*/ 38 w 68"/>
                <a:gd name="T35" fmla="*/ 86 h 88"/>
                <a:gd name="T36" fmla="*/ 36 w 68"/>
                <a:gd name="T3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88">
                  <a:moveTo>
                    <a:pt x="36" y="88"/>
                  </a:moveTo>
                  <a:cubicBezTo>
                    <a:pt x="2" y="88"/>
                    <a:pt x="2" y="88"/>
                    <a:pt x="2" y="88"/>
                  </a:cubicBezTo>
                  <a:cubicBezTo>
                    <a:pt x="1" y="88"/>
                    <a:pt x="0" y="87"/>
                    <a:pt x="0" y="8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7" y="0"/>
                    <a:pt x="47" y="1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8" y="21"/>
                    <a:pt x="68" y="21"/>
                    <a:pt x="68" y="22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8" y="53"/>
                    <a:pt x="67" y="54"/>
                    <a:pt x="66" y="54"/>
                  </a:cubicBezTo>
                  <a:cubicBezTo>
                    <a:pt x="65" y="54"/>
                    <a:pt x="64" y="53"/>
                    <a:pt x="64" y="52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36" y="84"/>
                    <a:pt x="36" y="84"/>
                    <a:pt x="36" y="84"/>
                  </a:cubicBezTo>
                  <a:cubicBezTo>
                    <a:pt x="37" y="84"/>
                    <a:pt x="38" y="85"/>
                    <a:pt x="38" y="86"/>
                  </a:cubicBezTo>
                  <a:cubicBezTo>
                    <a:pt x="38" y="87"/>
                    <a:pt x="37" y="88"/>
                    <a:pt x="36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3"/>
            <p:cNvSpPr>
              <a:spLocks/>
            </p:cNvSpPr>
            <p:nvPr/>
          </p:nvSpPr>
          <p:spPr bwMode="auto">
            <a:xfrm>
              <a:off x="6823076" y="1408113"/>
              <a:ext cx="93663" cy="92075"/>
            </a:xfrm>
            <a:custGeom>
              <a:avLst/>
              <a:gdLst>
                <a:gd name="T0" fmla="*/ 22 w 24"/>
                <a:gd name="T1" fmla="*/ 24 h 24"/>
                <a:gd name="T2" fmla="*/ 2 w 24"/>
                <a:gd name="T3" fmla="*/ 24 h 24"/>
                <a:gd name="T4" fmla="*/ 0 w 24"/>
                <a:gd name="T5" fmla="*/ 22 h 24"/>
                <a:gd name="T6" fmla="*/ 0 w 24"/>
                <a:gd name="T7" fmla="*/ 2 h 24"/>
                <a:gd name="T8" fmla="*/ 2 w 24"/>
                <a:gd name="T9" fmla="*/ 0 h 24"/>
                <a:gd name="T10" fmla="*/ 4 w 24"/>
                <a:gd name="T11" fmla="*/ 2 h 24"/>
                <a:gd name="T12" fmla="*/ 4 w 24"/>
                <a:gd name="T13" fmla="*/ 20 h 24"/>
                <a:gd name="T14" fmla="*/ 22 w 24"/>
                <a:gd name="T15" fmla="*/ 20 h 24"/>
                <a:gd name="T16" fmla="*/ 24 w 24"/>
                <a:gd name="T17" fmla="*/ 22 h 24"/>
                <a:gd name="T18" fmla="*/ 22 w 24"/>
                <a:gd name="T1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2" y="24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0" y="23"/>
                    <a:pt x="0" y="2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4" y="21"/>
                    <a:pt x="24" y="22"/>
                  </a:cubicBezTo>
                  <a:cubicBezTo>
                    <a:pt x="24" y="23"/>
                    <a:pt x="23" y="24"/>
                    <a:pt x="22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21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0" y="6524625"/>
            <a:ext cx="12192000" cy="0"/>
          </a:xfrm>
          <a:prstGeom prst="line">
            <a:avLst/>
          </a:prstGeom>
          <a:noFill/>
          <a:ln w="9525" cmpd="sng">
            <a:solidFill>
              <a:srgbClr val="59595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ln w="76200" cmpd="tri">
                <a:solidFill>
                  <a:schemeClr val="tx1"/>
                </a:solidFill>
              </a:ln>
            </a:endParaRPr>
          </a:p>
        </p:txBody>
      </p:sp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695" y="2065537"/>
            <a:ext cx="886015" cy="68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501651" y="6688139"/>
            <a:ext cx="275590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2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 </a:t>
            </a:r>
            <a:r>
              <a:rPr lang="en-US" sz="600" dirty="0" smtClean="0">
                <a:solidFill>
                  <a:srgbClr val="808080"/>
                </a:solidFill>
                <a:latin typeface="Calibri"/>
                <a:cs typeface="Calibri"/>
              </a:rPr>
              <a:t>All Rights Reserved. </a:t>
            </a:r>
            <a:endParaRPr lang="en-US" sz="600" dirty="0" smtClean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8098367" y="6678613"/>
            <a:ext cx="3577167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0" hangingPunct="0">
              <a:buFontTx/>
              <a:buNone/>
              <a:defRPr/>
            </a:pPr>
            <a:r>
              <a:rPr lang="en-US" sz="700" b="1" i="0" dirty="0" err="1">
                <a:solidFill>
                  <a:srgbClr val="41748D"/>
                </a:solidFill>
                <a:latin typeface="Calibri"/>
                <a:cs typeface="Calibri"/>
              </a:rPr>
              <a:t>ebglaw.com</a:t>
            </a:r>
            <a:endParaRPr lang="en-US" sz="700" b="1" i="0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320971" y="2064135"/>
            <a:ext cx="0" cy="2173734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6"/>
          <p:cNvSpPr>
            <a:spLocks noGrp="1"/>
          </p:cNvSpPr>
          <p:nvPr>
            <p:ph type="title" hasCustomPrompt="1"/>
          </p:nvPr>
        </p:nvSpPr>
        <p:spPr>
          <a:xfrm>
            <a:off x="4452047" y="2326119"/>
            <a:ext cx="5721404" cy="1613780"/>
          </a:xfrm>
        </p:spPr>
        <p:txBody>
          <a:bodyPr>
            <a:normAutofit fontScale="90000"/>
          </a:bodyPr>
          <a:lstStyle>
            <a:lvl1pPr algn="l">
              <a:lnSpc>
                <a:spcPct val="100000"/>
              </a:lnSpc>
              <a:defRPr sz="3600" b="1">
                <a:solidFill>
                  <a:srgbClr val="41748D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9" name="Rectangle 6"/>
          <p:cNvSpPr>
            <a:spLocks noChangeArrowheads="1"/>
          </p:cNvSpPr>
          <p:nvPr userDrawn="1"/>
        </p:nvSpPr>
        <p:spPr bwMode="auto">
          <a:xfrm>
            <a:off x="1" y="1"/>
            <a:ext cx="12192000" cy="586961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0" name="Rectangle 6"/>
          <p:cNvSpPr>
            <a:spLocks noChangeArrowheads="1"/>
          </p:cNvSpPr>
          <p:nvPr userDrawn="1"/>
        </p:nvSpPr>
        <p:spPr bwMode="auto">
          <a:xfrm>
            <a:off x="-12699" y="5950141"/>
            <a:ext cx="12204700" cy="586961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" name="Rectangle 6"/>
          <p:cNvSpPr txBox="1">
            <a:spLocks noChangeArrowheads="1"/>
          </p:cNvSpPr>
          <p:nvPr userDrawn="1"/>
        </p:nvSpPr>
        <p:spPr bwMode="auto">
          <a:xfrm>
            <a:off x="11604443" y="6666706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/>
              <a:pPr>
                <a:defRPr/>
              </a:pPr>
              <a:t>‹#›</a:t>
            </a:fld>
            <a:endParaRPr lang="en-US" sz="900" dirty="0">
              <a:solidFill>
                <a:srgbClr val="EBB0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45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8E5FAC9-A660-4D7A-AC84-0A7C8CC3BB65}"/>
              </a:ext>
            </a:extLst>
          </p:cNvPr>
          <p:cNvSpPr>
            <a:spLocks/>
          </p:cNvSpPr>
          <p:nvPr/>
        </p:nvSpPr>
        <p:spPr bwMode="auto">
          <a:xfrm>
            <a:off x="-1076660" y="0"/>
            <a:ext cx="4187358" cy="6858000"/>
          </a:xfrm>
          <a:custGeom>
            <a:avLst/>
            <a:gdLst>
              <a:gd name="connsiteX0" fmla="*/ 1 w 4187358"/>
              <a:gd name="connsiteY0" fmla="*/ 3386408 h 6858000"/>
              <a:gd name="connsiteX1" fmla="*/ 1 w 4187358"/>
              <a:gd name="connsiteY1" fmla="*/ 3386487 h 6858000"/>
              <a:gd name="connsiteX2" fmla="*/ 0 w 4187358"/>
              <a:gd name="connsiteY2" fmla="*/ 3386449 h 6858000"/>
              <a:gd name="connsiteX3" fmla="*/ 1397417 w 4187358"/>
              <a:gd name="connsiteY3" fmla="*/ 0 h 6858000"/>
              <a:gd name="connsiteX4" fmla="*/ 3715348 w 4187358"/>
              <a:gd name="connsiteY4" fmla="*/ 0 h 6858000"/>
              <a:gd name="connsiteX5" fmla="*/ 3591009 w 4187358"/>
              <a:gd name="connsiteY5" fmla="*/ 39927 h 6858000"/>
              <a:gd name="connsiteX6" fmla="*/ 1220966 w 4187358"/>
              <a:gd name="connsiteY6" fmla="*/ 3386449 h 6858000"/>
              <a:gd name="connsiteX7" fmla="*/ 3983398 w 4187358"/>
              <a:gd name="connsiteY7" fmla="*/ 6811434 h 6858000"/>
              <a:gd name="connsiteX8" fmla="*/ 4187358 w 4187358"/>
              <a:gd name="connsiteY8" fmla="*/ 6858000 h 6858000"/>
              <a:gd name="connsiteX9" fmla="*/ 1517422 w 4187358"/>
              <a:gd name="connsiteY9" fmla="*/ 6858000 h 6858000"/>
              <a:gd name="connsiteX10" fmla="*/ 1463796 w 4187358"/>
              <a:gd name="connsiteY10" fmla="*/ 6810452 h 6858000"/>
              <a:gd name="connsiteX11" fmla="*/ 1142382 w 4187358"/>
              <a:gd name="connsiteY11" fmla="*/ 6467666 h 6858000"/>
              <a:gd name="connsiteX12" fmla="*/ 1076661 w 4187358"/>
              <a:gd name="connsiteY12" fmla="*/ 6386453 h 6858000"/>
              <a:gd name="connsiteX13" fmla="*/ 1076661 w 4187358"/>
              <a:gd name="connsiteY13" fmla="*/ 348488 h 6858000"/>
              <a:gd name="connsiteX14" fmla="*/ 1076958 w 4187358"/>
              <a:gd name="connsiteY14" fmla="*/ 348111 h 6858000"/>
              <a:gd name="connsiteX15" fmla="*/ 1386833 w 4187358"/>
              <a:gd name="connsiteY15" fmla="*/ 96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7358" h="6858000">
                <a:moveTo>
                  <a:pt x="1" y="3386408"/>
                </a:moveTo>
                <a:lnTo>
                  <a:pt x="1" y="3386487"/>
                </a:lnTo>
                <a:lnTo>
                  <a:pt x="0" y="3386449"/>
                </a:lnTo>
                <a:close/>
                <a:moveTo>
                  <a:pt x="1397417" y="0"/>
                </a:moveTo>
                <a:lnTo>
                  <a:pt x="3715348" y="0"/>
                </a:lnTo>
                <a:lnTo>
                  <a:pt x="3591009" y="39927"/>
                </a:lnTo>
                <a:cubicBezTo>
                  <a:pt x="2130729" y="576906"/>
                  <a:pt x="1198709" y="1886576"/>
                  <a:pt x="1220966" y="3386449"/>
                </a:cubicBezTo>
                <a:cubicBezTo>
                  <a:pt x="1220966" y="4993455"/>
                  <a:pt x="2316438" y="6360283"/>
                  <a:pt x="3983398" y="6811434"/>
                </a:cubicBezTo>
                <a:lnTo>
                  <a:pt x="4187358" y="6858000"/>
                </a:lnTo>
                <a:lnTo>
                  <a:pt x="1517422" y="6858000"/>
                </a:lnTo>
                <a:lnTo>
                  <a:pt x="1463796" y="6810452"/>
                </a:lnTo>
                <a:cubicBezTo>
                  <a:pt x="1351245" y="6701561"/>
                  <a:pt x="1243959" y="6587134"/>
                  <a:pt x="1142382" y="6467666"/>
                </a:cubicBezTo>
                <a:lnTo>
                  <a:pt x="1076661" y="6386453"/>
                </a:lnTo>
                <a:lnTo>
                  <a:pt x="1076661" y="348488"/>
                </a:lnTo>
                <a:lnTo>
                  <a:pt x="1076958" y="348111"/>
                </a:lnTo>
                <a:cubicBezTo>
                  <a:pt x="1174471" y="230469"/>
                  <a:pt x="1277866" y="117517"/>
                  <a:pt x="1386833" y="9607"/>
                </a:cubicBezTo>
                <a:close/>
              </a:path>
            </a:pathLst>
          </a:custGeom>
          <a:solidFill>
            <a:srgbClr val="1E4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noProof="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0B82047-EAD3-4DEC-B061-E37CF01573AB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743151" y="1866334"/>
            <a:ext cx="5065014" cy="303008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 b="1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pic>
        <p:nvPicPr>
          <p:cNvPr id="11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66640" y="6448426"/>
            <a:ext cx="439939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/>
          <p:cNvSpPr txBox="1">
            <a:spLocks noChangeArrowheads="1"/>
          </p:cNvSpPr>
          <p:nvPr userDrawn="1"/>
        </p:nvSpPr>
        <p:spPr bwMode="auto">
          <a:xfrm>
            <a:off x="8541354" y="6626225"/>
            <a:ext cx="3685117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2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 </a:t>
            </a:r>
            <a:r>
              <a:rPr lang="en-US" sz="600" dirty="0" smtClean="0">
                <a:solidFill>
                  <a:srgbClr val="808080"/>
                </a:solidFill>
                <a:latin typeface="Calibri"/>
                <a:cs typeface="Calibri"/>
              </a:rPr>
              <a:t>All Rights Reserved. </a:t>
            </a:r>
            <a:r>
              <a:rPr lang="en-US" sz="600" dirty="0" smtClean="0">
                <a:solidFill>
                  <a:srgbClr val="EBB02C"/>
                </a:solidFill>
                <a:latin typeface="Calibri"/>
                <a:cs typeface="Calibri"/>
              </a:rPr>
              <a:t>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800" b="1" i="0" dirty="0" err="1" smtClean="0">
                <a:solidFill>
                  <a:srgbClr val="41748D"/>
                </a:solidFill>
                <a:latin typeface="Calibri"/>
                <a:cs typeface="Calibri"/>
              </a:rPr>
              <a:t>ebglaw.com</a:t>
            </a:r>
            <a:endParaRPr lang="en-US" sz="800" b="1" i="0" dirty="0" smtClean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11584123" y="6625209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/>
              <a:pPr>
                <a:defRPr/>
              </a:pPr>
              <a:t>‹#›</a:t>
            </a:fld>
            <a:endParaRPr lang="en-US" sz="900" dirty="0">
              <a:solidFill>
                <a:srgbClr val="EBB0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06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11190819" cy="4365835"/>
          </a:xfr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ct val="1000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900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 marL="3657600" indent="0">
              <a:buNone/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9908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11190819" cy="4365835"/>
          </a:xfr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ct val="1000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900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1066" y="914401"/>
            <a:ext cx="11190817" cy="352425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8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211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5394960" cy="4365835"/>
          </a:xfr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ct val="1000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6286923" y="1647111"/>
            <a:ext cx="5394960" cy="4365835"/>
          </a:xfr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ct val="1000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9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682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5394960" cy="4365835"/>
          </a:xfr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ct val="1000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6286923" y="1647111"/>
            <a:ext cx="5394960" cy="4365835"/>
          </a:xfr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ct val="1000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1066" y="914401"/>
            <a:ext cx="11190817" cy="352425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6030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lumn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3657600" cy="4365835"/>
          </a:xfr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ct val="1000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8"/>
          </p:nvPr>
        </p:nvSpPr>
        <p:spPr>
          <a:xfrm>
            <a:off x="8024283" y="1647111"/>
            <a:ext cx="3657600" cy="4365835"/>
          </a:xfr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ct val="1000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9"/>
          </p:nvPr>
        </p:nvSpPr>
        <p:spPr>
          <a:xfrm>
            <a:off x="4257674" y="1647111"/>
            <a:ext cx="3657600" cy="4365835"/>
          </a:xfr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ct val="1000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8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35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hree Column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3657600" cy="4365835"/>
          </a:xfr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ct val="1000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8"/>
          </p:nvPr>
        </p:nvSpPr>
        <p:spPr>
          <a:xfrm>
            <a:off x="8024283" y="1647111"/>
            <a:ext cx="3657600" cy="4365835"/>
          </a:xfr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ct val="1000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9"/>
          </p:nvPr>
        </p:nvSpPr>
        <p:spPr>
          <a:xfrm>
            <a:off x="4257674" y="1647111"/>
            <a:ext cx="3657600" cy="4365835"/>
          </a:xfr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ct val="1000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1066" y="914401"/>
            <a:ext cx="11190817" cy="352425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1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600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65A17A-5DCA-497E-8BF5-1282B31E6C3B}"/>
              </a:ext>
            </a:extLst>
          </p:cNvPr>
          <p:cNvSpPr/>
          <p:nvPr userDrawn="1"/>
        </p:nvSpPr>
        <p:spPr bwMode="auto">
          <a:xfrm>
            <a:off x="9367034" y="0"/>
            <a:ext cx="2824966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16431"/>
            <a:ext cx="11558016" cy="28738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851800-B1A7-4436-9C5A-5C204134726A}"/>
              </a:ext>
            </a:extLst>
          </p:cNvPr>
          <p:cNvSpPr/>
          <p:nvPr userDrawn="1"/>
        </p:nvSpPr>
        <p:spPr bwMode="auto">
          <a:xfrm>
            <a:off x="0" y="1919123"/>
            <a:ext cx="11554777" cy="2872435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F396263B-1A57-4612-95D4-87770F34C4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016" y="502688"/>
            <a:ext cx="1355774" cy="105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81844" y="2774945"/>
            <a:ext cx="9473776" cy="1560001"/>
          </a:xfrm>
        </p:spPr>
        <p:txBody>
          <a:bodyPr/>
          <a:lstStyle>
            <a:lvl1pPr algn="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752114" y="6091284"/>
            <a:ext cx="2403504" cy="368717"/>
          </a:xfrm>
        </p:spPr>
        <p:txBody>
          <a:bodyPr rIns="0"/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[DATE]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681845" y="5019621"/>
            <a:ext cx="9473774" cy="843600"/>
          </a:xfr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7C05BA-304B-4BAC-912F-FA77CD74B667}"/>
              </a:ext>
            </a:extLst>
          </p:cNvPr>
          <p:cNvSpPr/>
          <p:nvPr userDrawn="1"/>
        </p:nvSpPr>
        <p:spPr bwMode="auto">
          <a:xfrm>
            <a:off x="10904559" y="1532636"/>
            <a:ext cx="244929" cy="62865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 userDrawn="1"/>
        </p:nvSpPr>
        <p:spPr bwMode="auto">
          <a:xfrm>
            <a:off x="707016" y="6688139"/>
            <a:ext cx="275590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2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  </a:t>
            </a:r>
            <a:r>
              <a:rPr lang="en-US" sz="600" dirty="0" smtClean="0">
                <a:solidFill>
                  <a:srgbClr val="808080"/>
                </a:solidFill>
                <a:latin typeface="Calibri"/>
                <a:cs typeface="Calibri"/>
              </a:rPr>
              <a:t>All Rights Reserved. </a:t>
            </a:r>
            <a:endParaRPr lang="en-US" sz="600" dirty="0" smtClean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 userDrawn="1"/>
        </p:nvSpPr>
        <p:spPr bwMode="auto">
          <a:xfrm>
            <a:off x="7578450" y="6678613"/>
            <a:ext cx="3577167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0" hangingPunct="0">
              <a:buFontTx/>
              <a:buNone/>
              <a:defRPr/>
            </a:pPr>
            <a:r>
              <a:rPr lang="en-US" sz="700" b="1" i="0" dirty="0" err="1">
                <a:solidFill>
                  <a:srgbClr val="41748D"/>
                </a:solidFill>
                <a:latin typeface="Calibri"/>
                <a:cs typeface="Calibri"/>
              </a:rPr>
              <a:t>ebglaw.com</a:t>
            </a:r>
            <a:endParaRPr lang="en-US" sz="700" b="1" i="0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2113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umerical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11190819" cy="4365835"/>
          </a:xfrm>
        </p:spPr>
        <p:txBody>
          <a:bodyPr/>
          <a:lstStyle>
            <a:lvl1pPr marL="347663" indent="-347663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AutoNum type="arabicPeriod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762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+mj-lt"/>
              <a:buAutoNum type="romanLcPeriod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973138" indent="-279400">
              <a:lnSpc>
                <a:spcPct val="100000"/>
              </a:lnSpc>
              <a:spcBef>
                <a:spcPts val="300"/>
              </a:spcBef>
              <a:buFont typeface="+mj-lt"/>
              <a:buAutoNum type="alphaLcPeriod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200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3522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Numerical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11190819" cy="4365835"/>
          </a:xfrm>
        </p:spPr>
        <p:txBody>
          <a:bodyPr/>
          <a:lstStyle>
            <a:lvl1pPr marL="347663" indent="-347663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AutoNum type="arabicPeriod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762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+mj-lt"/>
              <a:buAutoNum type="romanLcPeriod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973138" indent="-279400">
              <a:lnSpc>
                <a:spcPct val="100000"/>
              </a:lnSpc>
              <a:spcBef>
                <a:spcPts val="300"/>
              </a:spcBef>
              <a:buFont typeface="+mj-lt"/>
              <a:buAutoNum type="alphaLcPeriod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309688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1066" y="914401"/>
            <a:ext cx="11190817" cy="352425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8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045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4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1614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1066" y="914401"/>
            <a:ext cx="11190817" cy="352425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9719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or-Box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1264920"/>
            <a:ext cx="12188952" cy="559308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223090" y="1260385"/>
            <a:ext cx="3986784" cy="5606249"/>
          </a:xfrm>
          <a:prstGeom prst="rect">
            <a:avLst/>
          </a:prstGeom>
          <a:solidFill>
            <a:srgbClr val="41748D">
              <a:alpha val="46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8171594" y="1260386"/>
            <a:ext cx="4020406" cy="5597613"/>
          </a:xfrm>
          <a:prstGeom prst="rect">
            <a:avLst/>
          </a:prstGeom>
          <a:solidFill>
            <a:srgbClr val="1E4C62">
              <a:alpha val="46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4204628" y="1260386"/>
            <a:ext cx="4002112" cy="5597613"/>
          </a:xfrm>
          <a:prstGeom prst="rect">
            <a:avLst/>
          </a:prstGeom>
          <a:solidFill>
            <a:srgbClr val="E69614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97373" y="1423045"/>
            <a:ext cx="3621024" cy="5276164"/>
          </a:xfrm>
        </p:spPr>
        <p:txBody>
          <a:bodyPr/>
          <a:lstStyle>
            <a:lvl1pPr marL="230188" indent="-230188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514350" indent="-230188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  <a:latin typeface="Calibri"/>
                <a:cs typeface="Calibri"/>
              </a:defRPr>
            </a:lvl2pPr>
            <a:lvl3pPr marL="798513" indent="-223838">
              <a:lnSpc>
                <a:spcPct val="100000"/>
              </a:lnSpc>
              <a:spcBef>
                <a:spcPts val="300"/>
              </a:spcBef>
              <a:buFont typeface="Courier New" panose="02070309020205020404" pitchFamily="49" charset="0"/>
              <a:buChar char="o"/>
              <a:defRPr sz="1600" baseline="0">
                <a:solidFill>
                  <a:schemeClr val="bg1"/>
                </a:solidFill>
                <a:latin typeface="Calibri"/>
                <a:cs typeface="Calibri"/>
              </a:defRPr>
            </a:lvl3pPr>
            <a:lvl4pPr marL="1082675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chemeClr val="bg1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200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0"/>
          </p:nvPr>
        </p:nvSpPr>
        <p:spPr>
          <a:xfrm>
            <a:off x="4395172" y="1400310"/>
            <a:ext cx="3621024" cy="527616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None/>
              <a:defRPr lang="en-US" sz="20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56991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/>
              <a:tabLst/>
              <a:defRPr lang="en-US" sz="18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2pPr>
            <a:lvl3pPr marL="860425" indent="-285750">
              <a:lnSpc>
                <a:spcPct val="100000"/>
              </a:lnSpc>
              <a:spcBef>
                <a:spcPts val="300"/>
              </a:spcBef>
              <a:buFont typeface="+mj-lt"/>
              <a:buAutoNum type="alphaLcPeriod"/>
              <a:defRPr lang="en-US" sz="1600" baseline="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3pPr>
            <a:lvl4pPr marL="1139825" indent="-285750">
              <a:lnSpc>
                <a:spcPct val="100000"/>
              </a:lnSpc>
              <a:spcBef>
                <a:spcPts val="300"/>
              </a:spcBef>
              <a:defRPr lang="en-US" sz="1600" dirty="0" smtClean="0">
                <a:solidFill>
                  <a:schemeClr val="bg1"/>
                </a:solidFill>
                <a:latin typeface="+mn-lt"/>
                <a:ea typeface="Geneva" charset="0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200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30188" lvl="0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Edit Master text styles</a:t>
            </a:r>
          </a:p>
          <a:p>
            <a:pPr marL="230188" lvl="1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Second level</a:t>
            </a:r>
          </a:p>
          <a:p>
            <a:pPr marL="230188" lvl="2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Third level</a:t>
            </a:r>
          </a:p>
          <a:p>
            <a:pPr marL="230188" lvl="3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1"/>
          </p:nvPr>
        </p:nvSpPr>
        <p:spPr>
          <a:xfrm>
            <a:off x="8378571" y="1386491"/>
            <a:ext cx="3621024" cy="527616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None/>
              <a:defRPr lang="en-US" sz="20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56991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/>
              <a:tabLst/>
              <a:defRPr lang="en-US" sz="18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2pPr>
            <a:lvl3pPr marL="860425" indent="-285750">
              <a:lnSpc>
                <a:spcPct val="100000"/>
              </a:lnSpc>
              <a:spcBef>
                <a:spcPts val="300"/>
              </a:spcBef>
              <a:buFont typeface="+mj-lt"/>
              <a:buAutoNum type="alphaLcPeriod"/>
              <a:defRPr lang="en-US" sz="1600" baseline="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3pPr>
            <a:lvl4pPr marL="1139825" indent="-285750">
              <a:lnSpc>
                <a:spcPct val="100000"/>
              </a:lnSpc>
              <a:spcBef>
                <a:spcPts val="300"/>
              </a:spcBef>
              <a:defRPr lang="en-US" sz="1600" dirty="0" smtClean="0">
                <a:solidFill>
                  <a:schemeClr val="bg1"/>
                </a:solidFill>
                <a:latin typeface="+mn-lt"/>
                <a:ea typeface="Geneva" charset="0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200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30188" lvl="0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Edit Master text styles</a:t>
            </a:r>
          </a:p>
          <a:p>
            <a:pPr marL="230188" lvl="1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Second level</a:t>
            </a:r>
          </a:p>
          <a:p>
            <a:pPr marL="230188" lvl="2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Third level</a:t>
            </a:r>
          </a:p>
          <a:p>
            <a:pPr marL="230188" lvl="3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Fourth level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755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or-Box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1264920"/>
            <a:ext cx="12188952" cy="559308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9203108" y="1259946"/>
            <a:ext cx="2990088" cy="5598118"/>
          </a:xfrm>
          <a:prstGeom prst="rect">
            <a:avLst/>
          </a:prstGeom>
          <a:solidFill>
            <a:srgbClr val="595959">
              <a:alpha val="47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23091" y="1260385"/>
            <a:ext cx="3000325" cy="5606249"/>
          </a:xfrm>
          <a:prstGeom prst="rect">
            <a:avLst/>
          </a:prstGeom>
          <a:solidFill>
            <a:srgbClr val="41748D">
              <a:alpha val="46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3212464" y="1260386"/>
            <a:ext cx="3007431" cy="5597613"/>
          </a:xfrm>
          <a:prstGeom prst="rect">
            <a:avLst/>
          </a:prstGeom>
          <a:solidFill>
            <a:srgbClr val="E69614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220471" y="1260386"/>
            <a:ext cx="2990088" cy="5597613"/>
          </a:xfrm>
          <a:prstGeom prst="rect">
            <a:avLst/>
          </a:prstGeom>
          <a:solidFill>
            <a:srgbClr val="1E4C62">
              <a:alpha val="46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97373" y="1423045"/>
            <a:ext cx="2651760" cy="5276164"/>
          </a:xfrm>
        </p:spPr>
        <p:txBody>
          <a:bodyPr/>
          <a:lstStyle>
            <a:lvl1pPr marL="230188" indent="-230188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514350" indent="-230188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  <a:latin typeface="Calibri"/>
                <a:cs typeface="Calibri"/>
              </a:defRPr>
            </a:lvl2pPr>
            <a:lvl3pPr marL="798513" indent="-223838">
              <a:lnSpc>
                <a:spcPct val="100000"/>
              </a:lnSpc>
              <a:spcBef>
                <a:spcPts val="300"/>
              </a:spcBef>
              <a:buFont typeface="Courier New" panose="02070309020205020404" pitchFamily="49" charset="0"/>
              <a:buChar char="o"/>
              <a:defRPr sz="1600" baseline="0">
                <a:solidFill>
                  <a:schemeClr val="bg1"/>
                </a:solidFill>
                <a:latin typeface="Calibri"/>
                <a:cs typeface="Calibri"/>
              </a:defRPr>
            </a:lvl3pPr>
            <a:lvl4pPr marL="1082675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chemeClr val="bg1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200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0"/>
          </p:nvPr>
        </p:nvSpPr>
        <p:spPr>
          <a:xfrm>
            <a:off x="3390299" y="1400310"/>
            <a:ext cx="2651760" cy="527616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None/>
              <a:defRPr lang="en-US" sz="20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56991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/>
              <a:tabLst/>
              <a:defRPr lang="en-US" sz="18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2pPr>
            <a:lvl3pPr marL="860425" indent="-285750">
              <a:lnSpc>
                <a:spcPct val="100000"/>
              </a:lnSpc>
              <a:spcBef>
                <a:spcPts val="300"/>
              </a:spcBef>
              <a:buFont typeface="+mj-lt"/>
              <a:buAutoNum type="alphaLcPeriod"/>
              <a:defRPr lang="en-US" sz="1600" baseline="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3pPr>
            <a:lvl4pPr marL="1139825" indent="-285750">
              <a:lnSpc>
                <a:spcPct val="100000"/>
              </a:lnSpc>
              <a:spcBef>
                <a:spcPts val="300"/>
              </a:spcBef>
              <a:defRPr lang="en-US" sz="1600" dirty="0" smtClean="0">
                <a:solidFill>
                  <a:schemeClr val="bg1"/>
                </a:solidFill>
                <a:latin typeface="+mn-lt"/>
                <a:ea typeface="Geneva" charset="0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200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30188" lvl="0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Edit Master text styles</a:t>
            </a:r>
          </a:p>
          <a:p>
            <a:pPr marL="230188" lvl="1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Second level</a:t>
            </a:r>
          </a:p>
          <a:p>
            <a:pPr marL="230188" lvl="2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Third level</a:t>
            </a:r>
          </a:p>
          <a:p>
            <a:pPr marL="230188" lvl="3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1"/>
          </p:nvPr>
        </p:nvSpPr>
        <p:spPr>
          <a:xfrm>
            <a:off x="6389635" y="1386491"/>
            <a:ext cx="2651760" cy="527616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None/>
              <a:defRPr lang="en-US" sz="20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56991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/>
              <a:tabLst/>
              <a:defRPr lang="en-US" sz="18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2pPr>
            <a:lvl3pPr marL="860425" indent="-285750">
              <a:lnSpc>
                <a:spcPct val="100000"/>
              </a:lnSpc>
              <a:spcBef>
                <a:spcPts val="300"/>
              </a:spcBef>
              <a:buFont typeface="+mj-lt"/>
              <a:buAutoNum type="alphaLcPeriod"/>
              <a:defRPr lang="en-US" sz="1600" baseline="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3pPr>
            <a:lvl4pPr marL="1139825" indent="-285750">
              <a:lnSpc>
                <a:spcPct val="100000"/>
              </a:lnSpc>
              <a:spcBef>
                <a:spcPts val="300"/>
              </a:spcBef>
              <a:defRPr lang="en-US" sz="1600" dirty="0" smtClean="0">
                <a:solidFill>
                  <a:schemeClr val="bg1"/>
                </a:solidFill>
                <a:latin typeface="+mn-lt"/>
                <a:ea typeface="Geneva" charset="0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200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30188" lvl="0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Edit Master text styles</a:t>
            </a:r>
          </a:p>
          <a:p>
            <a:pPr marL="230188" lvl="1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Second level</a:t>
            </a:r>
          </a:p>
          <a:p>
            <a:pPr marL="230188" lvl="2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Third level</a:t>
            </a:r>
          </a:p>
          <a:p>
            <a:pPr marL="230188" lvl="3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2"/>
          </p:nvPr>
        </p:nvSpPr>
        <p:spPr>
          <a:xfrm>
            <a:off x="9372272" y="1400310"/>
            <a:ext cx="2651760" cy="527616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None/>
              <a:defRPr lang="en-US" sz="20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56991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/>
              <a:tabLst/>
              <a:defRPr lang="en-US" sz="18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2pPr>
            <a:lvl3pPr marL="860425" indent="-285750">
              <a:lnSpc>
                <a:spcPct val="100000"/>
              </a:lnSpc>
              <a:spcBef>
                <a:spcPts val="300"/>
              </a:spcBef>
              <a:buFont typeface="+mj-lt"/>
              <a:buAutoNum type="alphaLcPeriod"/>
              <a:defRPr lang="en-US" sz="1600" baseline="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3pPr>
            <a:lvl4pPr marL="1139825" indent="-285750">
              <a:lnSpc>
                <a:spcPct val="100000"/>
              </a:lnSpc>
              <a:spcBef>
                <a:spcPts val="300"/>
              </a:spcBef>
              <a:defRPr lang="en-US" sz="1600" dirty="0" smtClean="0">
                <a:solidFill>
                  <a:schemeClr val="bg1"/>
                </a:solidFill>
                <a:latin typeface="+mn-lt"/>
                <a:ea typeface="Geneva" charset="0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200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30188" lvl="0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Edit Master text styles</a:t>
            </a:r>
          </a:p>
          <a:p>
            <a:pPr marL="230188" lvl="1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Second level</a:t>
            </a:r>
          </a:p>
          <a:p>
            <a:pPr marL="230188" lvl="2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Third level</a:t>
            </a:r>
          </a:p>
          <a:p>
            <a:pPr marL="230188" lvl="3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Fourth level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4152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1208454"/>
            <a:ext cx="4329129" cy="4880927"/>
          </a:xfrm>
          <a:prstGeom prst="rect">
            <a:avLst/>
          </a:prstGeom>
          <a:solidFill>
            <a:srgbClr val="417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853531"/>
            <a:ext cx="5571908" cy="5571906"/>
          </a:xfrm>
          <a:prstGeom prst="ellipse">
            <a:avLst/>
          </a:prstGeom>
          <a:solidFill>
            <a:srgbClr val="F3B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1208454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91066" y="1647111"/>
            <a:ext cx="4442208" cy="4365835"/>
          </a:xfr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ct val="1000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900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0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2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5995459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698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1066" y="1647111"/>
            <a:ext cx="5301858" cy="4365835"/>
          </a:xfr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ct val="1000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900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5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1067" y="464928"/>
            <a:ext cx="5393582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067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1066" y="1647111"/>
            <a:ext cx="5883940" cy="4365835"/>
          </a:xfr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ct val="1000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900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5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1067" y="464928"/>
            <a:ext cx="10557934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644896" y="1"/>
            <a:ext cx="6547104" cy="6858000"/>
          </a:xfrm>
          <a:prstGeom prst="triangle">
            <a:avLst>
              <a:gd name="adj" fmla="val 100000"/>
            </a:avLst>
          </a:prstGeom>
          <a:solidFill>
            <a:srgbClr val="BFBFBF"/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61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1066" y="1647111"/>
            <a:ext cx="5883940" cy="4365835"/>
          </a:xfrm>
        </p:spPr>
        <p:txBody>
          <a:bodyPr/>
          <a:lstStyle>
            <a:lvl1pPr marL="234950" indent="-234950">
              <a:lnSpc>
                <a:spcPct val="1000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ct val="1000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ct val="1000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900" indent="-228600">
              <a:lnSpc>
                <a:spcPct val="1000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5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1067" y="464928"/>
            <a:ext cx="5883939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738938" y="0"/>
            <a:ext cx="5453062" cy="6858000"/>
          </a:xfrm>
          <a:solidFill>
            <a:schemeClr val="accent4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783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65A17A-5DCA-497E-8BF5-1282B31E6C3B}"/>
              </a:ext>
            </a:extLst>
          </p:cNvPr>
          <p:cNvSpPr/>
          <p:nvPr userDrawn="1"/>
        </p:nvSpPr>
        <p:spPr bwMode="auto">
          <a:xfrm>
            <a:off x="9367034" y="0"/>
            <a:ext cx="2824966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919122"/>
            <a:ext cx="11558016" cy="28712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851800-B1A7-4436-9C5A-5C204134726A}"/>
              </a:ext>
            </a:extLst>
          </p:cNvPr>
          <p:cNvSpPr/>
          <p:nvPr userDrawn="1"/>
        </p:nvSpPr>
        <p:spPr bwMode="auto">
          <a:xfrm>
            <a:off x="-2" y="1917902"/>
            <a:ext cx="11554777" cy="2872435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F396263B-1A57-4612-95D4-87770F34C4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016" y="502688"/>
            <a:ext cx="1355774" cy="105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81844" y="2774945"/>
            <a:ext cx="9473776" cy="1560001"/>
          </a:xfrm>
        </p:spPr>
        <p:txBody>
          <a:bodyPr/>
          <a:lstStyle>
            <a:lvl1pPr algn="r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752114" y="6091284"/>
            <a:ext cx="2403504" cy="368717"/>
          </a:xfrm>
        </p:spPr>
        <p:txBody>
          <a:bodyPr rIns="0"/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[DATE]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681845" y="5019621"/>
            <a:ext cx="9473774" cy="843600"/>
          </a:xfr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7C05BA-304B-4BAC-912F-FA77CD74B667}"/>
              </a:ext>
            </a:extLst>
          </p:cNvPr>
          <p:cNvSpPr/>
          <p:nvPr userDrawn="1"/>
        </p:nvSpPr>
        <p:spPr bwMode="auto">
          <a:xfrm>
            <a:off x="10904559" y="1532636"/>
            <a:ext cx="244929" cy="62865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 userDrawn="1"/>
        </p:nvSpPr>
        <p:spPr bwMode="auto">
          <a:xfrm>
            <a:off x="707016" y="6688139"/>
            <a:ext cx="275590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2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  </a:t>
            </a:r>
            <a:r>
              <a:rPr lang="en-US" sz="600" dirty="0" smtClean="0">
                <a:solidFill>
                  <a:srgbClr val="808080"/>
                </a:solidFill>
                <a:latin typeface="Calibri"/>
                <a:cs typeface="Calibri"/>
              </a:rPr>
              <a:t>All Rights Reserved. </a:t>
            </a:r>
            <a:endParaRPr lang="en-US" sz="600" dirty="0" smtClean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 userDrawn="1"/>
        </p:nvSpPr>
        <p:spPr bwMode="auto">
          <a:xfrm>
            <a:off x="7578450" y="6678613"/>
            <a:ext cx="3577167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0" hangingPunct="0">
              <a:buFontTx/>
              <a:buNone/>
              <a:defRPr/>
            </a:pPr>
            <a:r>
              <a:rPr lang="en-US" sz="700" b="1" i="0" dirty="0" err="1">
                <a:solidFill>
                  <a:srgbClr val="41748D"/>
                </a:solidFill>
                <a:latin typeface="Calibri"/>
                <a:cs typeface="Calibri"/>
              </a:rPr>
              <a:t>ebglaw.com</a:t>
            </a:r>
            <a:endParaRPr lang="en-US" sz="700" b="1" i="0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4216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1" y="1560513"/>
            <a:ext cx="12204700" cy="4881905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dirty="0"/>
          </a:p>
        </p:txBody>
      </p:sp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065" y="359336"/>
            <a:ext cx="1071586" cy="83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501651" y="6688139"/>
            <a:ext cx="275590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2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  </a:t>
            </a:r>
            <a:r>
              <a:rPr lang="en-US" sz="600" dirty="0" smtClean="0">
                <a:solidFill>
                  <a:srgbClr val="808080"/>
                </a:solidFill>
                <a:latin typeface="Calibri"/>
                <a:cs typeface="Calibri"/>
              </a:rPr>
              <a:t>All Rights Reserved. </a:t>
            </a:r>
            <a:endParaRPr lang="en-US" sz="600" dirty="0" smtClean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8098367" y="6678613"/>
            <a:ext cx="3577167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0" hangingPunct="0">
              <a:buFontTx/>
              <a:buNone/>
              <a:defRPr/>
            </a:pPr>
            <a:r>
              <a:rPr lang="en-US" sz="700" b="1" i="0" dirty="0">
                <a:solidFill>
                  <a:srgbClr val="41748D"/>
                </a:solidFill>
                <a:latin typeface="Calibri"/>
                <a:cs typeface="Calibri"/>
              </a:rPr>
              <a:t>ebglaw.com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7533" y="2994425"/>
            <a:ext cx="10248000" cy="910855"/>
          </a:xfrm>
        </p:spPr>
        <p:txBody>
          <a:bodyPr lIns="0" tIns="0" rIns="0" bIns="0" anchor="t"/>
          <a:lstStyle>
            <a:lvl1pPr algn="r"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9132" y="4356043"/>
            <a:ext cx="8534400" cy="843600"/>
          </a:xfrm>
        </p:spPr>
        <p:txBody>
          <a:bodyPr lIns="0" tIns="0" rIns="0" bIns="0"/>
          <a:lstStyle>
            <a:lvl1pPr marL="0" indent="0" algn="r">
              <a:buNone/>
              <a:defRPr sz="2400" b="1" i="0">
                <a:solidFill>
                  <a:srgbClr val="FFC055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8281988" y="5287583"/>
            <a:ext cx="3362325" cy="484188"/>
          </a:xfrm>
        </p:spPr>
        <p:txBody>
          <a:bodyPr rIns="0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[DATE]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7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1" b="2283"/>
          <a:stretch/>
        </p:blipFill>
        <p:spPr>
          <a:xfrm>
            <a:off x="1524" y="0"/>
            <a:ext cx="12188952" cy="6868160"/>
          </a:xfrm>
          <a:prstGeom prst="rect">
            <a:avLst/>
          </a:prstGeom>
        </p:spPr>
      </p:pic>
      <p:sp>
        <p:nvSpPr>
          <p:cNvPr id="12" name="Text Box 10"/>
          <p:cNvSpPr txBox="1">
            <a:spLocks noChangeArrowheads="1"/>
          </p:cNvSpPr>
          <p:nvPr userDrawn="1"/>
        </p:nvSpPr>
        <p:spPr bwMode="auto">
          <a:xfrm rot="16200000">
            <a:off x="-1236141" y="5281612"/>
            <a:ext cx="275590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</a:t>
            </a:r>
          </a:p>
        </p:txBody>
      </p:sp>
      <p:sp>
        <p:nvSpPr>
          <p:cNvPr id="13" name="Flowchart: Data 12"/>
          <p:cNvSpPr/>
          <p:nvPr userDrawn="1"/>
        </p:nvSpPr>
        <p:spPr bwMode="auto">
          <a:xfrm>
            <a:off x="2862092" y="-12167"/>
            <a:ext cx="7931862" cy="6870167"/>
          </a:xfrm>
          <a:prstGeom prst="flowChartInputOutpu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858994" y="2386646"/>
            <a:ext cx="5977548" cy="11430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779184" y="5142836"/>
            <a:ext cx="3362325" cy="484188"/>
          </a:xfrm>
        </p:spPr>
        <p:txBody>
          <a:bodyPr rIns="0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[DATE]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642310" y="3878090"/>
            <a:ext cx="5715100" cy="843600"/>
          </a:xfrm>
        </p:spPr>
        <p:txBody>
          <a:bodyPr lIns="0" tIns="0" rIns="0" bIns="0"/>
          <a:lstStyle>
            <a:lvl1pPr marL="0" indent="0" algn="r">
              <a:buNone/>
              <a:defRPr sz="2400" b="1" i="0">
                <a:solidFill>
                  <a:srgbClr val="FFC055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2" y="259745"/>
            <a:ext cx="1363129" cy="105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29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" t="7750" r="-66" b="8023"/>
          <a:stretch/>
        </p:blipFill>
        <p:spPr>
          <a:xfrm>
            <a:off x="-12031" y="-1"/>
            <a:ext cx="12212052" cy="6845969"/>
          </a:xfrm>
          <a:prstGeom prst="rect">
            <a:avLst/>
          </a:prstGeom>
        </p:spPr>
      </p:pic>
      <p:sp>
        <p:nvSpPr>
          <p:cNvPr id="12" name="Text Box 10"/>
          <p:cNvSpPr txBox="1">
            <a:spLocks noChangeArrowheads="1"/>
          </p:cNvSpPr>
          <p:nvPr userDrawn="1"/>
        </p:nvSpPr>
        <p:spPr bwMode="auto">
          <a:xfrm rot="16200000">
            <a:off x="-1236141" y="5281612"/>
            <a:ext cx="275590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rgbClr val="1E4C62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|   </a:t>
            </a:r>
            <a:r>
              <a:rPr lang="en-US" sz="600" dirty="0" smtClean="0">
                <a:solidFill>
                  <a:srgbClr val="1E4C62"/>
                </a:solidFill>
                <a:latin typeface="Calibri"/>
                <a:cs typeface="Calibri"/>
              </a:rPr>
              <a:t>All Rights Reserved. </a:t>
            </a:r>
          </a:p>
        </p:txBody>
      </p:sp>
      <p:sp>
        <p:nvSpPr>
          <p:cNvPr id="13" name="Flowchart: Data 12"/>
          <p:cNvSpPr/>
          <p:nvPr userDrawn="1"/>
        </p:nvSpPr>
        <p:spPr bwMode="auto">
          <a:xfrm>
            <a:off x="2862092" y="-12167"/>
            <a:ext cx="7931862" cy="6870167"/>
          </a:xfrm>
          <a:prstGeom prst="flowChartInputOutpu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858994" y="2386646"/>
            <a:ext cx="5977548" cy="11430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779184" y="5142836"/>
            <a:ext cx="3362325" cy="484188"/>
          </a:xfrm>
        </p:spPr>
        <p:txBody>
          <a:bodyPr rIns="0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[DATE]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642310" y="3878090"/>
            <a:ext cx="5715100" cy="843600"/>
          </a:xfrm>
        </p:spPr>
        <p:txBody>
          <a:bodyPr lIns="0" tIns="0" rIns="0" bIns="0"/>
          <a:lstStyle>
            <a:lvl1pPr marL="0" indent="0" algn="r">
              <a:buNone/>
              <a:defRPr sz="2400" b="1" i="0">
                <a:solidFill>
                  <a:srgbClr val="FFC055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0" y="284675"/>
            <a:ext cx="1383024" cy="107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86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F824D9F9-6C84-4F18-A02C-D165636A17F0}"/>
              </a:ext>
            </a:extLst>
          </p:cNvPr>
          <p:cNvSpPr/>
          <p:nvPr userDrawn="1"/>
        </p:nvSpPr>
        <p:spPr>
          <a:xfrm>
            <a:off x="5069183" y="0"/>
            <a:ext cx="7122817" cy="2141319"/>
          </a:xfrm>
          <a:custGeom>
            <a:avLst/>
            <a:gdLst>
              <a:gd name="connsiteX0" fmla="*/ 0 w 7004050"/>
              <a:gd name="connsiteY0" fmla="*/ 0 h 2130941"/>
              <a:gd name="connsiteX1" fmla="*/ 7004050 w 7004050"/>
              <a:gd name="connsiteY1" fmla="*/ 0 h 2130941"/>
              <a:gd name="connsiteX2" fmla="*/ 7004050 w 7004050"/>
              <a:gd name="connsiteY2" fmla="*/ 2130941 h 2130941"/>
              <a:gd name="connsiteX3" fmla="*/ 0 w 7004050"/>
              <a:gd name="connsiteY3" fmla="*/ 2130941 h 2130941"/>
              <a:gd name="connsiteX4" fmla="*/ 0 w 7004050"/>
              <a:gd name="connsiteY4" fmla="*/ 0 h 2130941"/>
              <a:gd name="connsiteX0" fmla="*/ 906780 w 7004050"/>
              <a:gd name="connsiteY0" fmla="*/ 0 h 2130941"/>
              <a:gd name="connsiteX1" fmla="*/ 7004050 w 7004050"/>
              <a:gd name="connsiteY1" fmla="*/ 0 h 2130941"/>
              <a:gd name="connsiteX2" fmla="*/ 7004050 w 7004050"/>
              <a:gd name="connsiteY2" fmla="*/ 2130941 h 2130941"/>
              <a:gd name="connsiteX3" fmla="*/ 0 w 7004050"/>
              <a:gd name="connsiteY3" fmla="*/ 2130941 h 2130941"/>
              <a:gd name="connsiteX4" fmla="*/ 906780 w 7004050"/>
              <a:gd name="connsiteY4" fmla="*/ 0 h 2130941"/>
              <a:gd name="connsiteX0" fmla="*/ 987743 w 7004050"/>
              <a:gd name="connsiteY0" fmla="*/ 0 h 2130941"/>
              <a:gd name="connsiteX1" fmla="*/ 7004050 w 7004050"/>
              <a:gd name="connsiteY1" fmla="*/ 0 h 2130941"/>
              <a:gd name="connsiteX2" fmla="*/ 7004050 w 7004050"/>
              <a:gd name="connsiteY2" fmla="*/ 2130941 h 2130941"/>
              <a:gd name="connsiteX3" fmla="*/ 0 w 7004050"/>
              <a:gd name="connsiteY3" fmla="*/ 2130941 h 2130941"/>
              <a:gd name="connsiteX4" fmla="*/ 987743 w 7004050"/>
              <a:gd name="connsiteY4" fmla="*/ 0 h 213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4050" h="2130941">
                <a:moveTo>
                  <a:pt x="987743" y="0"/>
                </a:moveTo>
                <a:lnTo>
                  <a:pt x="7004050" y="0"/>
                </a:lnTo>
                <a:lnTo>
                  <a:pt x="7004050" y="2130941"/>
                </a:lnTo>
                <a:lnTo>
                  <a:pt x="0" y="2130941"/>
                </a:lnTo>
                <a:lnTo>
                  <a:pt x="987743" y="0"/>
                </a:lnTo>
                <a:close/>
              </a:path>
            </a:pathLst>
          </a:custGeom>
          <a:solidFill>
            <a:srgbClr val="1E4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244850"/>
            <a:ext cx="12192000" cy="209080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cap="none" baseline="0">
                <a:solidFill>
                  <a:srgbClr val="41748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351533"/>
            <a:ext cx="12192000" cy="50316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 b="0" cap="all" baseline="0">
                <a:solidFill>
                  <a:srgbClr val="7B796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subtitle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BEFE553F-9A9D-4645-9AD0-E809F2C368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939" y="-24337"/>
            <a:ext cx="6026289" cy="2165656"/>
          </a:xfrm>
          <a:custGeom>
            <a:avLst/>
            <a:gdLst>
              <a:gd name="connsiteX0" fmla="*/ 0 w 5888038"/>
              <a:gd name="connsiteY0" fmla="*/ 2130425 h 2130425"/>
              <a:gd name="connsiteX1" fmla="*/ 532606 w 5888038"/>
              <a:gd name="connsiteY1" fmla="*/ 0 h 2130425"/>
              <a:gd name="connsiteX2" fmla="*/ 5888038 w 5888038"/>
              <a:gd name="connsiteY2" fmla="*/ 0 h 2130425"/>
              <a:gd name="connsiteX3" fmla="*/ 5355432 w 5888038"/>
              <a:gd name="connsiteY3" fmla="*/ 2130425 h 2130425"/>
              <a:gd name="connsiteX4" fmla="*/ 0 w 5888038"/>
              <a:gd name="connsiteY4" fmla="*/ 2130425 h 2130425"/>
              <a:gd name="connsiteX0" fmla="*/ 0 w 5888038"/>
              <a:gd name="connsiteY0" fmla="*/ 2138045 h 2138045"/>
              <a:gd name="connsiteX1" fmla="*/ 6826 w 5888038"/>
              <a:gd name="connsiteY1" fmla="*/ 0 h 2138045"/>
              <a:gd name="connsiteX2" fmla="*/ 5888038 w 5888038"/>
              <a:gd name="connsiteY2" fmla="*/ 7620 h 2138045"/>
              <a:gd name="connsiteX3" fmla="*/ 5355432 w 5888038"/>
              <a:gd name="connsiteY3" fmla="*/ 2138045 h 2138045"/>
              <a:gd name="connsiteX4" fmla="*/ 0 w 5888038"/>
              <a:gd name="connsiteY4" fmla="*/ 2138045 h 2138045"/>
              <a:gd name="connsiteX0" fmla="*/ 0 w 5888038"/>
              <a:gd name="connsiteY0" fmla="*/ 2138045 h 2138045"/>
              <a:gd name="connsiteX1" fmla="*/ 6826 w 5888038"/>
              <a:gd name="connsiteY1" fmla="*/ 0 h 2138045"/>
              <a:gd name="connsiteX2" fmla="*/ 5888038 w 5888038"/>
              <a:gd name="connsiteY2" fmla="*/ 7620 h 2138045"/>
              <a:gd name="connsiteX3" fmla="*/ 4913472 w 5888038"/>
              <a:gd name="connsiteY3" fmla="*/ 2138045 h 2138045"/>
              <a:gd name="connsiteX4" fmla="*/ 0 w 5888038"/>
              <a:gd name="connsiteY4" fmla="*/ 2138045 h 213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8038" h="2138045">
                <a:moveTo>
                  <a:pt x="0" y="2138045"/>
                </a:moveTo>
                <a:cubicBezTo>
                  <a:pt x="2275" y="1425363"/>
                  <a:pt x="4551" y="712682"/>
                  <a:pt x="6826" y="0"/>
                </a:cubicBezTo>
                <a:lnTo>
                  <a:pt x="5888038" y="7620"/>
                </a:lnTo>
                <a:lnTo>
                  <a:pt x="4913472" y="2138045"/>
                </a:lnTo>
                <a:lnTo>
                  <a:pt x="0" y="2138045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Click icon to add picture</a:t>
            </a: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0" y="5526157"/>
            <a:ext cx="12199939" cy="133184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238" y="558180"/>
            <a:ext cx="1282849" cy="1000622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 bwMode="auto">
          <a:xfrm>
            <a:off x="-3970" y="5471826"/>
            <a:ext cx="12199939" cy="62281"/>
          </a:xfrm>
          <a:prstGeom prst="rect">
            <a:avLst/>
          </a:prstGeom>
          <a:solidFill>
            <a:srgbClr val="FFC055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9490543" y="6562553"/>
            <a:ext cx="27093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8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8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 </a:t>
            </a:r>
            <a:r>
              <a:rPr lang="en-US" sz="8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175846"/>
            <a:ext cx="3937000" cy="469900"/>
          </a:xfrm>
        </p:spPr>
        <p:txBody>
          <a:bodyPr anchor="ctr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046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667666" y="2893163"/>
            <a:ext cx="0" cy="1665127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2927240" y="2943915"/>
            <a:ext cx="1614653" cy="1598668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  <p:sp>
        <p:nvSpPr>
          <p:cNvPr id="18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93112" y="3231424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793440" y="2943915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898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654664" y="1801088"/>
            <a:ext cx="0" cy="1665127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2914238" y="1851840"/>
            <a:ext cx="1614653" cy="1598668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4661249" y="3959497"/>
            <a:ext cx="0" cy="1665127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12"/>
          <p:cNvSpPr>
            <a:spLocks noGrp="1"/>
          </p:cNvSpPr>
          <p:nvPr>
            <p:ph type="pic" sz="quarter" idx="18" hasCustomPrompt="1"/>
          </p:nvPr>
        </p:nvSpPr>
        <p:spPr>
          <a:xfrm>
            <a:off x="2920823" y="4010249"/>
            <a:ext cx="1614653" cy="1598668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35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3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82237" y="2139349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782565" y="1851840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882237" y="4299345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782565" y="4011836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98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4629431" y="1571637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3294218" y="1578773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4629431" y="3286447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icture Placeholder 12"/>
          <p:cNvSpPr>
            <a:spLocks noGrp="1"/>
          </p:cNvSpPr>
          <p:nvPr>
            <p:ph type="pic" sz="quarter" idx="18" hasCustomPrompt="1"/>
          </p:nvPr>
        </p:nvSpPr>
        <p:spPr>
          <a:xfrm>
            <a:off x="3294218" y="3293583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cxnSp>
        <p:nvCxnSpPr>
          <p:cNvPr id="63" name="Straight Connector 62"/>
          <p:cNvCxnSpPr/>
          <p:nvPr userDrawn="1"/>
        </p:nvCxnSpPr>
        <p:spPr>
          <a:xfrm>
            <a:off x="4629431" y="5015526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icture Placeholder 12"/>
          <p:cNvSpPr>
            <a:spLocks noGrp="1"/>
          </p:cNvSpPr>
          <p:nvPr>
            <p:ph type="pic" sz="quarter" idx="23" hasCustomPrompt="1"/>
          </p:nvPr>
        </p:nvSpPr>
        <p:spPr>
          <a:xfrm>
            <a:off x="3294218" y="5022662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29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31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38193" y="1854380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7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738521" y="1566871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4838193" y="3574682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2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738521" y="3287173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4838193" y="5312837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4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4738521" y="5025328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802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1776539" y="2031938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441326" y="2039074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790716" y="3768589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icture Placeholder 12"/>
          <p:cNvSpPr>
            <a:spLocks noGrp="1"/>
          </p:cNvSpPr>
          <p:nvPr>
            <p:ph type="pic" sz="quarter" idx="18" hasCustomPrompt="1"/>
          </p:nvPr>
        </p:nvSpPr>
        <p:spPr>
          <a:xfrm>
            <a:off x="455504" y="3775725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cxnSp>
        <p:nvCxnSpPr>
          <p:cNvPr id="47" name="Straight Connector 46"/>
          <p:cNvCxnSpPr/>
          <p:nvPr userDrawn="1"/>
        </p:nvCxnSpPr>
        <p:spPr>
          <a:xfrm>
            <a:off x="7518366" y="2046206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12"/>
          <p:cNvSpPr>
            <a:spLocks noGrp="1"/>
          </p:cNvSpPr>
          <p:nvPr>
            <p:ph type="pic" sz="quarter" idx="23" hasCustomPrompt="1"/>
          </p:nvPr>
        </p:nvSpPr>
        <p:spPr>
          <a:xfrm>
            <a:off x="6197330" y="2053342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cxnSp>
        <p:nvCxnSpPr>
          <p:cNvPr id="53" name="Straight Connector 52"/>
          <p:cNvCxnSpPr/>
          <p:nvPr userDrawn="1"/>
        </p:nvCxnSpPr>
        <p:spPr>
          <a:xfrm>
            <a:off x="7532543" y="3782857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icture Placeholder 12"/>
          <p:cNvSpPr>
            <a:spLocks noGrp="1"/>
          </p:cNvSpPr>
          <p:nvPr>
            <p:ph type="pic" sz="quarter" idx="28" hasCustomPrompt="1"/>
          </p:nvPr>
        </p:nvSpPr>
        <p:spPr>
          <a:xfrm>
            <a:off x="6197330" y="3766966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40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44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75284" y="2319447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2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875612" y="2031938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2074956" y="4063234"/>
            <a:ext cx="3992488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4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1975284" y="3775725"/>
            <a:ext cx="4193694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7719572" y="2320178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7619900" y="2032669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7819244" y="4054475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5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719572" y="3766966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9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spect="1"/>
          </p:cNvSpPr>
          <p:nvPr userDrawn="1"/>
        </p:nvSpPr>
        <p:spPr bwMode="auto">
          <a:xfrm>
            <a:off x="4193733" y="249991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81271" y="277971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81599" y="249220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2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206834" y="2515501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3692731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>
            <a:spLocks noChangeAspect="1"/>
          </p:cNvSpPr>
          <p:nvPr userDrawn="1"/>
        </p:nvSpPr>
        <p:spPr bwMode="auto">
          <a:xfrm>
            <a:off x="1996573" y="2548569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4111" y="2828370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184439" y="2540861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7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2009674" y="2564158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8" name="Rectangle 37"/>
          <p:cNvSpPr>
            <a:spLocks noChangeAspect="1"/>
          </p:cNvSpPr>
          <p:nvPr userDrawn="1"/>
        </p:nvSpPr>
        <p:spPr bwMode="auto">
          <a:xfrm>
            <a:off x="5950424" y="252527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237962" y="280507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38290" y="251756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1" name="Picture Placeholder 21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5963525" y="2540861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18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1966057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91200" cy="6858000"/>
          </a:xfrm>
          <a:prstGeom prst="rect">
            <a:avLst/>
          </a:prstGeom>
        </p:spPr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id="{8005532A-1304-48CA-B53F-0641280D2F94}"/>
              </a:ext>
            </a:extLst>
          </p:cNvPr>
          <p:cNvSpPr/>
          <p:nvPr userDrawn="1"/>
        </p:nvSpPr>
        <p:spPr bwMode="auto">
          <a:xfrm rot="16200000">
            <a:off x="2511737" y="4366035"/>
            <a:ext cx="3185409" cy="182286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40F6624F-5077-470F-A3FF-1BBEB698D899}"/>
              </a:ext>
            </a:extLst>
          </p:cNvPr>
          <p:cNvSpPr/>
          <p:nvPr userDrawn="1"/>
        </p:nvSpPr>
        <p:spPr bwMode="auto">
          <a:xfrm rot="10800000">
            <a:off x="4529087" y="-12168"/>
            <a:ext cx="1822860" cy="182286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0273CC-0049-448D-B001-94B7F5FDDFCB}"/>
              </a:ext>
            </a:extLst>
          </p:cNvPr>
          <p:cNvSpPr/>
          <p:nvPr userDrawn="1"/>
        </p:nvSpPr>
        <p:spPr bwMode="auto">
          <a:xfrm>
            <a:off x="10538234" y="-12167"/>
            <a:ext cx="1653766" cy="68701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0" name="Flowchart: Data 9"/>
          <p:cNvSpPr/>
          <p:nvPr userDrawn="1"/>
        </p:nvSpPr>
        <p:spPr bwMode="auto">
          <a:xfrm>
            <a:off x="4260138" y="-12167"/>
            <a:ext cx="7931862" cy="6870167"/>
          </a:xfrm>
          <a:prstGeom prst="flowChartInputOutpu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440518" y="2746826"/>
            <a:ext cx="5715101" cy="1560001"/>
          </a:xfrm>
        </p:spPr>
        <p:txBody>
          <a:bodyPr/>
          <a:lstStyle>
            <a:lvl1pPr algn="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440517" y="5681389"/>
            <a:ext cx="5715101" cy="484188"/>
          </a:xfrm>
        </p:spPr>
        <p:txBody>
          <a:bodyPr rIns="0"/>
          <a:lstStyle>
            <a:lvl1pPr marL="0" indent="0" algn="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[DATE]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5440518" y="4629554"/>
            <a:ext cx="5715100" cy="843600"/>
          </a:xfr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2400" b="1" i="0">
                <a:solidFill>
                  <a:srgbClr val="FFC055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38" y="960120"/>
            <a:ext cx="1554480" cy="1204000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 userDrawn="1"/>
        </p:nvSpPr>
        <p:spPr bwMode="auto">
          <a:xfrm>
            <a:off x="501651" y="6688139"/>
            <a:ext cx="275590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</a:t>
            </a:r>
          </a:p>
        </p:txBody>
      </p:sp>
      <p:sp>
        <p:nvSpPr>
          <p:cNvPr id="18" name="Text Box 10"/>
          <p:cNvSpPr txBox="1">
            <a:spLocks noChangeArrowheads="1"/>
          </p:cNvSpPr>
          <p:nvPr userDrawn="1"/>
        </p:nvSpPr>
        <p:spPr bwMode="auto">
          <a:xfrm>
            <a:off x="7578450" y="6678613"/>
            <a:ext cx="3577167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0" hangingPunct="0">
              <a:buFontTx/>
              <a:buNone/>
              <a:defRPr/>
            </a:pPr>
            <a:r>
              <a:rPr lang="en-US" sz="700" b="1" i="0" dirty="0" err="1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700" b="1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3598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>
            <a:spLocks noChangeAspect="1"/>
          </p:cNvSpPr>
          <p:nvPr userDrawn="1"/>
        </p:nvSpPr>
        <p:spPr bwMode="auto">
          <a:xfrm>
            <a:off x="492924" y="2548569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80462" y="2828370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680790" y="2540861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7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06025" y="2564158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8" name="Rectangle 37"/>
          <p:cNvSpPr>
            <a:spLocks noChangeAspect="1"/>
          </p:cNvSpPr>
          <p:nvPr userDrawn="1"/>
        </p:nvSpPr>
        <p:spPr bwMode="auto">
          <a:xfrm>
            <a:off x="4290764" y="252527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578302" y="280507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78630" y="251756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1" name="Picture Placeholder 21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303865" y="2540861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17" name="Rectangle 16"/>
          <p:cNvSpPr>
            <a:spLocks noChangeAspect="1"/>
          </p:cNvSpPr>
          <p:nvPr userDrawn="1"/>
        </p:nvSpPr>
        <p:spPr bwMode="auto">
          <a:xfrm>
            <a:off x="8088698" y="2508195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9376236" y="2787996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9276564" y="2500487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0" name="Picture Placeholder 21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8101799" y="2523784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4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6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395013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>
            <a:spLocks noChangeAspect="1"/>
          </p:cNvSpPr>
          <p:nvPr userDrawn="1"/>
        </p:nvSpPr>
        <p:spPr bwMode="auto">
          <a:xfrm>
            <a:off x="1936030" y="1755511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23568" y="2035312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123896" y="1747803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7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949131" y="1771100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8" name="Rectangle 37"/>
          <p:cNvSpPr>
            <a:spLocks noChangeAspect="1"/>
          </p:cNvSpPr>
          <p:nvPr userDrawn="1"/>
        </p:nvSpPr>
        <p:spPr bwMode="auto">
          <a:xfrm>
            <a:off x="5733870" y="1732214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021408" y="2012015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921736" y="1724506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1" name="Picture Placeholder 21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5746971" y="1747803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3" name="Rectangle 22"/>
          <p:cNvSpPr>
            <a:spLocks noChangeAspect="1"/>
          </p:cNvSpPr>
          <p:nvPr userDrawn="1"/>
        </p:nvSpPr>
        <p:spPr bwMode="auto">
          <a:xfrm>
            <a:off x="1949144" y="411900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236682" y="439880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137010" y="411129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6" name="Picture Placeholder 21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1962245" y="4134591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7" name="Rectangle 26"/>
          <p:cNvSpPr>
            <a:spLocks noChangeAspect="1"/>
          </p:cNvSpPr>
          <p:nvPr userDrawn="1"/>
        </p:nvSpPr>
        <p:spPr bwMode="auto">
          <a:xfrm>
            <a:off x="5746984" y="4095705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034522" y="4375506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9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934850" y="4087997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0" name="Picture Placeholder 21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5760085" y="4111294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2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34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3695015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>
            <a:spLocks noChangeAspect="1"/>
          </p:cNvSpPr>
          <p:nvPr userDrawn="1"/>
        </p:nvSpPr>
        <p:spPr bwMode="auto">
          <a:xfrm>
            <a:off x="486834" y="1747408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74372" y="2027209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674700" y="1739700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7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99935" y="1762997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8" name="Rectangle 37"/>
          <p:cNvSpPr>
            <a:spLocks noChangeAspect="1"/>
          </p:cNvSpPr>
          <p:nvPr userDrawn="1"/>
        </p:nvSpPr>
        <p:spPr bwMode="auto">
          <a:xfrm>
            <a:off x="4284674" y="1724111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572212" y="2003912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72540" y="1716403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1" name="Picture Placeholder 21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297775" y="1739700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3" name="Rectangle 22"/>
          <p:cNvSpPr>
            <a:spLocks noChangeAspect="1"/>
          </p:cNvSpPr>
          <p:nvPr userDrawn="1"/>
        </p:nvSpPr>
        <p:spPr bwMode="auto">
          <a:xfrm>
            <a:off x="2450082" y="4110899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737620" y="4390700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637948" y="4103191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6" name="Picture Placeholder 21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463183" y="4126488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7" name="Rectangle 26"/>
          <p:cNvSpPr>
            <a:spLocks noChangeAspect="1"/>
          </p:cNvSpPr>
          <p:nvPr userDrawn="1"/>
        </p:nvSpPr>
        <p:spPr bwMode="auto">
          <a:xfrm>
            <a:off x="6247922" y="408760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535460" y="436740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9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435788" y="407989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0" name="Picture Placeholder 21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261023" y="4103191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1" name="Rectangle 30"/>
          <p:cNvSpPr>
            <a:spLocks noChangeAspect="1"/>
          </p:cNvSpPr>
          <p:nvPr userDrawn="1"/>
        </p:nvSpPr>
        <p:spPr bwMode="auto">
          <a:xfrm>
            <a:off x="8108613" y="169982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9396151" y="197962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3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296479" y="169211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4" name="Picture Placeholder 21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121714" y="1715411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43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45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39482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>
            <a:spLocks noChangeAspect="1"/>
          </p:cNvSpPr>
          <p:nvPr userDrawn="1"/>
        </p:nvSpPr>
        <p:spPr bwMode="auto">
          <a:xfrm>
            <a:off x="486834" y="1747408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74372" y="2027209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674700" y="1739700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7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99935" y="1762997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8" name="Rectangle 37"/>
          <p:cNvSpPr>
            <a:spLocks noChangeAspect="1"/>
          </p:cNvSpPr>
          <p:nvPr userDrawn="1"/>
        </p:nvSpPr>
        <p:spPr bwMode="auto">
          <a:xfrm>
            <a:off x="4284674" y="1724111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572212" y="2003912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72540" y="1716403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1" name="Picture Placeholder 21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297775" y="1739700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3" name="Rectangle 22"/>
          <p:cNvSpPr>
            <a:spLocks noChangeAspect="1"/>
          </p:cNvSpPr>
          <p:nvPr userDrawn="1"/>
        </p:nvSpPr>
        <p:spPr bwMode="auto">
          <a:xfrm>
            <a:off x="499948" y="4110899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1787486" y="4390700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687814" y="4103191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6" name="Picture Placeholder 21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513049" y="4126488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7" name="Rectangle 26"/>
          <p:cNvSpPr>
            <a:spLocks noChangeAspect="1"/>
          </p:cNvSpPr>
          <p:nvPr userDrawn="1"/>
        </p:nvSpPr>
        <p:spPr bwMode="auto">
          <a:xfrm>
            <a:off x="4297788" y="408760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5585326" y="436740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9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85654" y="407989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0" name="Picture Placeholder 21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310889" y="4103191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1" name="Rectangle 30"/>
          <p:cNvSpPr>
            <a:spLocks noChangeAspect="1"/>
          </p:cNvSpPr>
          <p:nvPr userDrawn="1"/>
        </p:nvSpPr>
        <p:spPr bwMode="auto">
          <a:xfrm>
            <a:off x="8108613" y="1725821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9396151" y="2005622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3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296479" y="1718113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4" name="Picture Placeholder 21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121714" y="1741410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42" name="Rectangle 41"/>
          <p:cNvSpPr>
            <a:spLocks noChangeAspect="1"/>
          </p:cNvSpPr>
          <p:nvPr userDrawn="1"/>
        </p:nvSpPr>
        <p:spPr bwMode="auto">
          <a:xfrm>
            <a:off x="8121727" y="408931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409265" y="436911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4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309593" y="408160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5" name="Picture Placeholder 21"/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134828" y="4104901"/>
            <a:ext cx="1071450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47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49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6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266841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2" y="1322773"/>
            <a:ext cx="9937180" cy="4775787"/>
          </a:xfrm>
        </p:spPr>
        <p:txBody>
          <a:bodyPr/>
          <a:lstStyle>
            <a:lvl1pPr marL="347663" indent="-347663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AutoNum type="arabicPeriod"/>
              <a:defRPr sz="2000" baseline="0">
                <a:solidFill>
                  <a:srgbClr val="606060"/>
                </a:solidFill>
                <a:latin typeface="Calibri"/>
                <a:cs typeface="Calibri"/>
              </a:defRPr>
            </a:lvl1pPr>
            <a:lvl2pPr marL="5762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+mj-lt"/>
              <a:buAutoNum type="romanLcPeriod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973138" indent="-279400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2000">
                <a:solidFill>
                  <a:srgbClr val="606060"/>
                </a:solidFill>
                <a:latin typeface="Microsoft Sans Serif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20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</a:p>
          <a:p>
            <a:pPr lvl="0"/>
            <a:r>
              <a:rPr lang="en-US" dirty="0" smtClean="0"/>
              <a:t>Item 4</a:t>
            </a:r>
          </a:p>
          <a:p>
            <a:pPr lvl="0"/>
            <a:r>
              <a:rPr lang="en-US" dirty="0" smtClean="0"/>
              <a:t>Item 5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Agenda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1646420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17370" y="1732725"/>
            <a:ext cx="8046861" cy="4365835"/>
          </a:xfrm>
        </p:spPr>
        <p:txBody>
          <a:bodyPr/>
          <a:lstStyle>
            <a:lvl1pPr marL="347663" indent="-347663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AutoNum type="arabicPeriod"/>
              <a:defRPr sz="2000" baseline="0">
                <a:solidFill>
                  <a:srgbClr val="606060"/>
                </a:solidFill>
                <a:latin typeface="Calibri"/>
                <a:cs typeface="Calibri"/>
              </a:defRPr>
            </a:lvl1pPr>
            <a:lvl2pPr marL="5762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+mj-lt"/>
              <a:buAutoNum type="romanLcPeriod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973138" indent="-279400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2000">
                <a:solidFill>
                  <a:srgbClr val="606060"/>
                </a:solidFill>
                <a:latin typeface="Microsoft Sans Serif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20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</a:p>
          <a:p>
            <a:pPr lvl="0"/>
            <a:r>
              <a:rPr lang="en-US" dirty="0" smtClean="0"/>
              <a:t>Item 4</a:t>
            </a:r>
          </a:p>
          <a:p>
            <a:pPr lvl="0"/>
            <a:r>
              <a:rPr lang="en-US" dirty="0" smtClean="0"/>
              <a:t>Item 5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Agenda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19723" y="1760707"/>
            <a:ext cx="1643763" cy="4327987"/>
            <a:chOff x="5535032" y="1797910"/>
            <a:chExt cx="1571678" cy="4327987"/>
          </a:xfrm>
        </p:grpSpPr>
        <p:grpSp>
          <p:nvGrpSpPr>
            <p:cNvPr id="9" name="Group 8"/>
            <p:cNvGrpSpPr/>
            <p:nvPr/>
          </p:nvGrpSpPr>
          <p:grpSpPr>
            <a:xfrm>
              <a:off x="5787750" y="2073614"/>
              <a:ext cx="602007" cy="602007"/>
              <a:chOff x="3980140" y="1644260"/>
              <a:chExt cx="602007" cy="602007"/>
            </a:xfrm>
          </p:grpSpPr>
          <p:sp>
            <p:nvSpPr>
              <p:cNvPr id="47" name="Rectangle 46"/>
              <p:cNvSpPr/>
              <p:nvPr/>
            </p:nvSpPr>
            <p:spPr bwMode="auto">
              <a:xfrm rot="2700000">
                <a:off x="3981659" y="1646256"/>
                <a:ext cx="599658" cy="599658"/>
              </a:xfrm>
              <a:prstGeom prst="rect">
                <a:avLst/>
              </a:prstGeom>
              <a:solidFill>
                <a:srgbClr val="41748D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 bwMode="auto">
              <a:xfrm rot="2700000">
                <a:off x="3980140" y="1644260"/>
                <a:ext cx="602007" cy="602007"/>
              </a:xfrm>
              <a:custGeom>
                <a:avLst/>
                <a:gdLst>
                  <a:gd name="connsiteX0" fmla="*/ 0 w 918334"/>
                  <a:gd name="connsiteY0" fmla="*/ 0 h 918334"/>
                  <a:gd name="connsiteX1" fmla="*/ 3099 w 918334"/>
                  <a:gd name="connsiteY1" fmla="*/ 0 h 918334"/>
                  <a:gd name="connsiteX2" fmla="*/ 918334 w 918334"/>
                  <a:gd name="connsiteY2" fmla="*/ 915236 h 918334"/>
                  <a:gd name="connsiteX3" fmla="*/ 918334 w 918334"/>
                  <a:gd name="connsiteY3" fmla="*/ 918334 h 918334"/>
                  <a:gd name="connsiteX4" fmla="*/ 0 w 918334"/>
                  <a:gd name="connsiteY4" fmla="*/ 918334 h 91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334" h="918334">
                    <a:moveTo>
                      <a:pt x="0" y="0"/>
                    </a:moveTo>
                    <a:lnTo>
                      <a:pt x="3099" y="0"/>
                    </a:lnTo>
                    <a:lnTo>
                      <a:pt x="918334" y="915236"/>
                    </a:lnTo>
                    <a:lnTo>
                      <a:pt x="918334" y="918334"/>
                    </a:lnTo>
                    <a:lnTo>
                      <a:pt x="0" y="918334"/>
                    </a:lnTo>
                    <a:close/>
                  </a:path>
                </a:pathLst>
              </a:custGeom>
              <a:solidFill>
                <a:srgbClr val="000000">
                  <a:alpha val="19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244969" y="2537456"/>
              <a:ext cx="602007" cy="604773"/>
              <a:chOff x="4561165" y="2246331"/>
              <a:chExt cx="602007" cy="604773"/>
            </a:xfrm>
          </p:grpSpPr>
          <p:sp>
            <p:nvSpPr>
              <p:cNvPr id="45" name="Rectangle 44"/>
              <p:cNvSpPr/>
              <p:nvPr/>
            </p:nvSpPr>
            <p:spPr bwMode="auto">
              <a:xfrm rot="2700000">
                <a:off x="4562684" y="2246331"/>
                <a:ext cx="599658" cy="59965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 bwMode="auto">
              <a:xfrm rot="2700000">
                <a:off x="4561165" y="2249097"/>
                <a:ext cx="602007" cy="602007"/>
              </a:xfrm>
              <a:custGeom>
                <a:avLst/>
                <a:gdLst>
                  <a:gd name="connsiteX0" fmla="*/ 0 w 918334"/>
                  <a:gd name="connsiteY0" fmla="*/ 0 h 918334"/>
                  <a:gd name="connsiteX1" fmla="*/ 3099 w 918334"/>
                  <a:gd name="connsiteY1" fmla="*/ 0 h 918334"/>
                  <a:gd name="connsiteX2" fmla="*/ 918334 w 918334"/>
                  <a:gd name="connsiteY2" fmla="*/ 915236 h 918334"/>
                  <a:gd name="connsiteX3" fmla="*/ 918334 w 918334"/>
                  <a:gd name="connsiteY3" fmla="*/ 918334 h 918334"/>
                  <a:gd name="connsiteX4" fmla="*/ 0 w 918334"/>
                  <a:gd name="connsiteY4" fmla="*/ 918334 h 91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334" h="918334">
                    <a:moveTo>
                      <a:pt x="0" y="0"/>
                    </a:moveTo>
                    <a:lnTo>
                      <a:pt x="3099" y="0"/>
                    </a:lnTo>
                    <a:lnTo>
                      <a:pt x="918334" y="915236"/>
                    </a:lnTo>
                    <a:lnTo>
                      <a:pt x="918334" y="918334"/>
                    </a:lnTo>
                    <a:lnTo>
                      <a:pt x="0" y="918334"/>
                    </a:lnTo>
                    <a:close/>
                  </a:path>
                </a:pathLst>
              </a:custGeom>
              <a:solidFill>
                <a:srgbClr val="000000">
                  <a:alpha val="19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787750" y="2988669"/>
              <a:ext cx="602007" cy="604775"/>
              <a:chOff x="3980142" y="2846406"/>
              <a:chExt cx="602007" cy="604775"/>
            </a:xfrm>
          </p:grpSpPr>
          <p:sp>
            <p:nvSpPr>
              <p:cNvPr id="43" name="Rectangle 42"/>
              <p:cNvSpPr/>
              <p:nvPr/>
            </p:nvSpPr>
            <p:spPr bwMode="auto">
              <a:xfrm rot="2700000">
                <a:off x="3981660" y="2846406"/>
                <a:ext cx="599658" cy="59965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  <p:sp>
            <p:nvSpPr>
              <p:cNvPr id="44" name="Freeform 43"/>
              <p:cNvSpPr/>
              <p:nvPr/>
            </p:nvSpPr>
            <p:spPr bwMode="auto">
              <a:xfrm rot="2700000">
                <a:off x="3980142" y="2849174"/>
                <a:ext cx="602007" cy="602007"/>
              </a:xfrm>
              <a:custGeom>
                <a:avLst/>
                <a:gdLst>
                  <a:gd name="connsiteX0" fmla="*/ 0 w 918334"/>
                  <a:gd name="connsiteY0" fmla="*/ 0 h 918334"/>
                  <a:gd name="connsiteX1" fmla="*/ 3099 w 918334"/>
                  <a:gd name="connsiteY1" fmla="*/ 0 h 918334"/>
                  <a:gd name="connsiteX2" fmla="*/ 918334 w 918334"/>
                  <a:gd name="connsiteY2" fmla="*/ 915236 h 918334"/>
                  <a:gd name="connsiteX3" fmla="*/ 918334 w 918334"/>
                  <a:gd name="connsiteY3" fmla="*/ 918334 h 918334"/>
                  <a:gd name="connsiteX4" fmla="*/ 0 w 918334"/>
                  <a:gd name="connsiteY4" fmla="*/ 918334 h 91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334" h="918334">
                    <a:moveTo>
                      <a:pt x="0" y="0"/>
                    </a:moveTo>
                    <a:lnTo>
                      <a:pt x="3099" y="0"/>
                    </a:lnTo>
                    <a:lnTo>
                      <a:pt x="918334" y="915236"/>
                    </a:lnTo>
                    <a:lnTo>
                      <a:pt x="918334" y="918334"/>
                    </a:lnTo>
                    <a:lnTo>
                      <a:pt x="0" y="918334"/>
                    </a:lnTo>
                    <a:close/>
                  </a:path>
                </a:pathLst>
              </a:custGeom>
              <a:solidFill>
                <a:srgbClr val="000000">
                  <a:alpha val="19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244969" y="3440581"/>
              <a:ext cx="602007" cy="602007"/>
              <a:chOff x="4561165" y="3436547"/>
              <a:chExt cx="602007" cy="602007"/>
            </a:xfrm>
          </p:grpSpPr>
          <p:sp>
            <p:nvSpPr>
              <p:cNvPr id="41" name="Rectangle 40"/>
              <p:cNvSpPr/>
              <p:nvPr/>
            </p:nvSpPr>
            <p:spPr bwMode="auto">
              <a:xfrm rot="2700000">
                <a:off x="4562684" y="3436956"/>
                <a:ext cx="599658" cy="599658"/>
              </a:xfrm>
              <a:prstGeom prst="rect">
                <a:avLst/>
              </a:prstGeom>
              <a:solidFill>
                <a:srgbClr val="41748D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 bwMode="auto">
              <a:xfrm rot="2700000">
                <a:off x="4561165" y="3436547"/>
                <a:ext cx="602007" cy="602007"/>
              </a:xfrm>
              <a:custGeom>
                <a:avLst/>
                <a:gdLst>
                  <a:gd name="connsiteX0" fmla="*/ 0 w 918334"/>
                  <a:gd name="connsiteY0" fmla="*/ 0 h 918334"/>
                  <a:gd name="connsiteX1" fmla="*/ 3099 w 918334"/>
                  <a:gd name="connsiteY1" fmla="*/ 0 h 918334"/>
                  <a:gd name="connsiteX2" fmla="*/ 918334 w 918334"/>
                  <a:gd name="connsiteY2" fmla="*/ 915236 h 918334"/>
                  <a:gd name="connsiteX3" fmla="*/ 918334 w 918334"/>
                  <a:gd name="connsiteY3" fmla="*/ 918334 h 918334"/>
                  <a:gd name="connsiteX4" fmla="*/ 0 w 918334"/>
                  <a:gd name="connsiteY4" fmla="*/ 918334 h 91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334" h="918334">
                    <a:moveTo>
                      <a:pt x="0" y="0"/>
                    </a:moveTo>
                    <a:lnTo>
                      <a:pt x="3099" y="0"/>
                    </a:lnTo>
                    <a:lnTo>
                      <a:pt x="918334" y="915236"/>
                    </a:lnTo>
                    <a:lnTo>
                      <a:pt x="918334" y="918334"/>
                    </a:lnTo>
                    <a:lnTo>
                      <a:pt x="0" y="918334"/>
                    </a:lnTo>
                    <a:close/>
                  </a:path>
                </a:pathLst>
              </a:custGeom>
              <a:solidFill>
                <a:srgbClr val="000000">
                  <a:alpha val="19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787750" y="3900677"/>
              <a:ext cx="602007" cy="604033"/>
              <a:chOff x="3980143" y="4013606"/>
              <a:chExt cx="602007" cy="604033"/>
            </a:xfrm>
          </p:grpSpPr>
          <p:sp>
            <p:nvSpPr>
              <p:cNvPr id="39" name="Rectangle 38"/>
              <p:cNvSpPr/>
              <p:nvPr/>
            </p:nvSpPr>
            <p:spPr bwMode="auto">
              <a:xfrm rot="2700000">
                <a:off x="3981661" y="4017981"/>
                <a:ext cx="599658" cy="59965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  <p:sp>
            <p:nvSpPr>
              <p:cNvPr id="40" name="Freeform 39"/>
              <p:cNvSpPr/>
              <p:nvPr/>
            </p:nvSpPr>
            <p:spPr bwMode="auto">
              <a:xfrm rot="2700000">
                <a:off x="3980143" y="4013606"/>
                <a:ext cx="602007" cy="602007"/>
              </a:xfrm>
              <a:custGeom>
                <a:avLst/>
                <a:gdLst>
                  <a:gd name="connsiteX0" fmla="*/ 0 w 918334"/>
                  <a:gd name="connsiteY0" fmla="*/ 0 h 918334"/>
                  <a:gd name="connsiteX1" fmla="*/ 3099 w 918334"/>
                  <a:gd name="connsiteY1" fmla="*/ 0 h 918334"/>
                  <a:gd name="connsiteX2" fmla="*/ 918334 w 918334"/>
                  <a:gd name="connsiteY2" fmla="*/ 915236 h 918334"/>
                  <a:gd name="connsiteX3" fmla="*/ 918334 w 918334"/>
                  <a:gd name="connsiteY3" fmla="*/ 918334 h 918334"/>
                  <a:gd name="connsiteX4" fmla="*/ 0 w 918334"/>
                  <a:gd name="connsiteY4" fmla="*/ 918334 h 91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334" h="918334">
                    <a:moveTo>
                      <a:pt x="0" y="0"/>
                    </a:moveTo>
                    <a:lnTo>
                      <a:pt x="3099" y="0"/>
                    </a:lnTo>
                    <a:lnTo>
                      <a:pt x="918334" y="915236"/>
                    </a:lnTo>
                    <a:lnTo>
                      <a:pt x="918334" y="918334"/>
                    </a:lnTo>
                    <a:lnTo>
                      <a:pt x="0" y="918334"/>
                    </a:lnTo>
                    <a:close/>
                  </a:path>
                </a:pathLst>
              </a:custGeom>
              <a:solidFill>
                <a:srgbClr val="000000">
                  <a:alpha val="19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244969" y="4366489"/>
              <a:ext cx="603369" cy="602007"/>
              <a:chOff x="4559804" y="4617647"/>
              <a:chExt cx="603369" cy="602007"/>
            </a:xfrm>
          </p:grpSpPr>
          <p:sp>
            <p:nvSpPr>
              <p:cNvPr id="37" name="Rectangle 36"/>
              <p:cNvSpPr/>
              <p:nvPr/>
            </p:nvSpPr>
            <p:spPr bwMode="auto">
              <a:xfrm rot="2700000">
                <a:off x="4559804" y="4619297"/>
                <a:ext cx="599658" cy="59965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 bwMode="auto">
              <a:xfrm rot="2700000">
                <a:off x="4561166" y="4617647"/>
                <a:ext cx="602007" cy="602007"/>
              </a:xfrm>
              <a:custGeom>
                <a:avLst/>
                <a:gdLst>
                  <a:gd name="connsiteX0" fmla="*/ 0 w 918334"/>
                  <a:gd name="connsiteY0" fmla="*/ 0 h 918334"/>
                  <a:gd name="connsiteX1" fmla="*/ 3099 w 918334"/>
                  <a:gd name="connsiteY1" fmla="*/ 0 h 918334"/>
                  <a:gd name="connsiteX2" fmla="*/ 918334 w 918334"/>
                  <a:gd name="connsiteY2" fmla="*/ 915236 h 918334"/>
                  <a:gd name="connsiteX3" fmla="*/ 918334 w 918334"/>
                  <a:gd name="connsiteY3" fmla="*/ 918334 h 918334"/>
                  <a:gd name="connsiteX4" fmla="*/ 0 w 918334"/>
                  <a:gd name="connsiteY4" fmla="*/ 918334 h 91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334" h="918334">
                    <a:moveTo>
                      <a:pt x="0" y="0"/>
                    </a:moveTo>
                    <a:lnTo>
                      <a:pt x="3099" y="0"/>
                    </a:lnTo>
                    <a:lnTo>
                      <a:pt x="918334" y="915236"/>
                    </a:lnTo>
                    <a:lnTo>
                      <a:pt x="918334" y="918334"/>
                    </a:lnTo>
                    <a:lnTo>
                      <a:pt x="0" y="918334"/>
                    </a:lnTo>
                    <a:close/>
                  </a:path>
                </a:pathLst>
              </a:custGeom>
              <a:solidFill>
                <a:srgbClr val="000000">
                  <a:alpha val="19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787750" y="4825405"/>
              <a:ext cx="605854" cy="602420"/>
              <a:chOff x="3981316" y="5204159"/>
              <a:chExt cx="605854" cy="602420"/>
            </a:xfrm>
          </p:grpSpPr>
          <p:sp>
            <p:nvSpPr>
              <p:cNvPr id="35" name="Rectangle 34"/>
              <p:cNvSpPr/>
              <p:nvPr/>
            </p:nvSpPr>
            <p:spPr bwMode="auto">
              <a:xfrm rot="2700000">
                <a:off x="3981316" y="5204159"/>
                <a:ext cx="599658" cy="599658"/>
              </a:xfrm>
              <a:prstGeom prst="rect">
                <a:avLst/>
              </a:prstGeom>
              <a:solidFill>
                <a:srgbClr val="41748D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  <p:sp>
            <p:nvSpPr>
              <p:cNvPr id="36" name="Freeform 35"/>
              <p:cNvSpPr/>
              <p:nvPr/>
            </p:nvSpPr>
            <p:spPr bwMode="auto">
              <a:xfrm rot="2700000">
                <a:off x="3985163" y="5204572"/>
                <a:ext cx="602007" cy="602007"/>
              </a:xfrm>
              <a:custGeom>
                <a:avLst/>
                <a:gdLst>
                  <a:gd name="connsiteX0" fmla="*/ 0 w 918334"/>
                  <a:gd name="connsiteY0" fmla="*/ 0 h 918334"/>
                  <a:gd name="connsiteX1" fmla="*/ 3099 w 918334"/>
                  <a:gd name="connsiteY1" fmla="*/ 0 h 918334"/>
                  <a:gd name="connsiteX2" fmla="*/ 918334 w 918334"/>
                  <a:gd name="connsiteY2" fmla="*/ 915236 h 918334"/>
                  <a:gd name="connsiteX3" fmla="*/ 918334 w 918334"/>
                  <a:gd name="connsiteY3" fmla="*/ 918334 h 918334"/>
                  <a:gd name="connsiteX4" fmla="*/ 0 w 918334"/>
                  <a:gd name="connsiteY4" fmla="*/ 918334 h 91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334" h="918334">
                    <a:moveTo>
                      <a:pt x="0" y="0"/>
                    </a:moveTo>
                    <a:lnTo>
                      <a:pt x="3099" y="0"/>
                    </a:lnTo>
                    <a:lnTo>
                      <a:pt x="918334" y="915236"/>
                    </a:lnTo>
                    <a:lnTo>
                      <a:pt x="918334" y="918334"/>
                    </a:lnTo>
                    <a:lnTo>
                      <a:pt x="0" y="918334"/>
                    </a:lnTo>
                    <a:close/>
                  </a:path>
                </a:pathLst>
              </a:custGeom>
              <a:solidFill>
                <a:srgbClr val="000000">
                  <a:alpha val="19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244969" y="5277726"/>
              <a:ext cx="603313" cy="602492"/>
              <a:chOff x="4562340" y="5794709"/>
              <a:chExt cx="603313" cy="602492"/>
            </a:xfrm>
          </p:grpSpPr>
          <p:sp>
            <p:nvSpPr>
              <p:cNvPr id="33" name="Rectangle 32"/>
              <p:cNvSpPr/>
              <p:nvPr/>
            </p:nvSpPr>
            <p:spPr bwMode="auto">
              <a:xfrm rot="2700000">
                <a:off x="4562340" y="5794709"/>
                <a:ext cx="599658" cy="59965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 bwMode="auto">
              <a:xfrm rot="2700000">
                <a:off x="4563646" y="5795194"/>
                <a:ext cx="602007" cy="602007"/>
              </a:xfrm>
              <a:custGeom>
                <a:avLst/>
                <a:gdLst>
                  <a:gd name="connsiteX0" fmla="*/ 0 w 918334"/>
                  <a:gd name="connsiteY0" fmla="*/ 0 h 918334"/>
                  <a:gd name="connsiteX1" fmla="*/ 3099 w 918334"/>
                  <a:gd name="connsiteY1" fmla="*/ 0 h 918334"/>
                  <a:gd name="connsiteX2" fmla="*/ 918334 w 918334"/>
                  <a:gd name="connsiteY2" fmla="*/ 915236 h 918334"/>
                  <a:gd name="connsiteX3" fmla="*/ 918334 w 918334"/>
                  <a:gd name="connsiteY3" fmla="*/ 918334 h 918334"/>
                  <a:gd name="connsiteX4" fmla="*/ 0 w 918334"/>
                  <a:gd name="connsiteY4" fmla="*/ 918334 h 91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334" h="918334">
                    <a:moveTo>
                      <a:pt x="0" y="0"/>
                    </a:moveTo>
                    <a:lnTo>
                      <a:pt x="3099" y="0"/>
                    </a:lnTo>
                    <a:lnTo>
                      <a:pt x="918334" y="915236"/>
                    </a:lnTo>
                    <a:lnTo>
                      <a:pt x="918334" y="918334"/>
                    </a:lnTo>
                    <a:lnTo>
                      <a:pt x="0" y="918334"/>
                    </a:lnTo>
                    <a:close/>
                  </a:path>
                </a:pathLst>
              </a:custGeom>
              <a:solidFill>
                <a:srgbClr val="000000">
                  <a:alpha val="19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 bwMode="auto">
            <a:xfrm flipH="1">
              <a:off x="5535034" y="2272843"/>
              <a:ext cx="1145936" cy="1145939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5535033" y="3174086"/>
              <a:ext cx="1152753" cy="1152755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 flipH="1">
              <a:off x="5535032" y="4108222"/>
              <a:ext cx="1133647" cy="1133648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5995640" y="5029200"/>
              <a:ext cx="671869" cy="671868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5959542" y="2699395"/>
              <a:ext cx="1147168" cy="114717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>
              <a:off x="5959541" y="3614839"/>
              <a:ext cx="1139784" cy="1139785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 flipH="1">
              <a:off x="5959541" y="4539108"/>
              <a:ext cx="1130544" cy="1130545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6423102" y="5458915"/>
              <a:ext cx="666983" cy="666982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 flipH="1">
              <a:off x="5563961" y="1797910"/>
              <a:ext cx="671869" cy="671868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 flipH="1">
              <a:off x="5991423" y="2227625"/>
              <a:ext cx="666983" cy="666982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49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681308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0694" y="1732725"/>
            <a:ext cx="8493537" cy="4365835"/>
          </a:xfrm>
        </p:spPr>
        <p:txBody>
          <a:bodyPr/>
          <a:lstStyle>
            <a:lvl1pPr marL="347663" indent="-347663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AutoNum type="arabicPeriod"/>
              <a:defRPr sz="2000" baseline="0">
                <a:solidFill>
                  <a:srgbClr val="606060"/>
                </a:solidFill>
                <a:latin typeface="Calibri"/>
                <a:cs typeface="Calibri"/>
              </a:defRPr>
            </a:lvl1pPr>
            <a:lvl2pPr marL="5762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+mj-lt"/>
              <a:buAutoNum type="romanLcPeriod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973138" indent="-279400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2000">
                <a:solidFill>
                  <a:srgbClr val="606060"/>
                </a:solidFill>
                <a:latin typeface="Microsoft Sans Serif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20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</a:p>
          <a:p>
            <a:pPr lvl="0"/>
            <a:r>
              <a:rPr lang="en-US" dirty="0" smtClean="0"/>
              <a:t>Item 4</a:t>
            </a:r>
          </a:p>
          <a:p>
            <a:pPr lvl="0"/>
            <a:r>
              <a:rPr lang="en-US" dirty="0" smtClean="0"/>
              <a:t>Item 5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Agenda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5BA6F98-D46B-421E-A693-E13D84CC17C8}"/>
              </a:ext>
            </a:extLst>
          </p:cNvPr>
          <p:cNvSpPr/>
          <p:nvPr userDrawn="1"/>
        </p:nvSpPr>
        <p:spPr>
          <a:xfrm>
            <a:off x="224287" y="1521644"/>
            <a:ext cx="1182904" cy="48210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50537E6-FD49-4706-8E0C-55708FC2B61D}"/>
              </a:ext>
            </a:extLst>
          </p:cNvPr>
          <p:cNvGrpSpPr/>
          <p:nvPr userDrawn="1"/>
        </p:nvGrpSpPr>
        <p:grpSpPr>
          <a:xfrm>
            <a:off x="816954" y="1752054"/>
            <a:ext cx="832929" cy="1096947"/>
            <a:chOff x="937119" y="2333743"/>
            <a:chExt cx="762000" cy="959777"/>
          </a:xfrm>
          <a:solidFill>
            <a:schemeClr val="accent2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82FA1FE-B057-4471-BFC4-AED6AED344EF}"/>
                </a:ext>
              </a:extLst>
            </p:cNvPr>
            <p:cNvSpPr/>
            <p:nvPr/>
          </p:nvSpPr>
          <p:spPr>
            <a:xfrm>
              <a:off x="937119" y="2333743"/>
              <a:ext cx="762000" cy="762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90E2A23C-7132-4600-B4ED-494EB94CFA19}"/>
                </a:ext>
              </a:extLst>
            </p:cNvPr>
            <p:cNvSpPr/>
            <p:nvPr/>
          </p:nvSpPr>
          <p:spPr>
            <a:xfrm flipV="1">
              <a:off x="1474726" y="3095868"/>
              <a:ext cx="224393" cy="197652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</p:grpSp>
      <p:grpSp>
        <p:nvGrpSpPr>
          <p:cNvPr id="56" name="Group 55"/>
          <p:cNvGrpSpPr>
            <a:grpSpLocks noChangeAspect="1"/>
          </p:cNvGrpSpPr>
          <p:nvPr userDrawn="1"/>
        </p:nvGrpSpPr>
        <p:grpSpPr>
          <a:xfrm>
            <a:off x="969320" y="1882683"/>
            <a:ext cx="601315" cy="598743"/>
            <a:chOff x="6653213" y="1408113"/>
            <a:chExt cx="371476" cy="369887"/>
          </a:xfrm>
          <a:solidFill>
            <a:schemeClr val="bg1"/>
          </a:solidFill>
        </p:grpSpPr>
        <p:sp>
          <p:nvSpPr>
            <p:cNvPr id="57" name="Freeform 25"/>
            <p:cNvSpPr>
              <a:spLocks noEditPoints="1"/>
            </p:cNvSpPr>
            <p:nvPr/>
          </p:nvSpPr>
          <p:spPr bwMode="auto">
            <a:xfrm>
              <a:off x="6838951" y="1593850"/>
              <a:ext cx="185738" cy="184150"/>
            </a:xfrm>
            <a:custGeom>
              <a:avLst/>
              <a:gdLst>
                <a:gd name="T0" fmla="*/ 2 w 48"/>
                <a:gd name="T1" fmla="*/ 48 h 48"/>
                <a:gd name="T2" fmla="*/ 1 w 48"/>
                <a:gd name="T3" fmla="*/ 47 h 48"/>
                <a:gd name="T4" fmla="*/ 0 w 48"/>
                <a:gd name="T5" fmla="*/ 45 h 48"/>
                <a:gd name="T6" fmla="*/ 4 w 48"/>
                <a:gd name="T7" fmla="*/ 31 h 48"/>
                <a:gd name="T8" fmla="*/ 5 w 48"/>
                <a:gd name="T9" fmla="*/ 31 h 48"/>
                <a:gd name="T10" fmla="*/ 35 w 48"/>
                <a:gd name="T11" fmla="*/ 1 h 48"/>
                <a:gd name="T12" fmla="*/ 37 w 48"/>
                <a:gd name="T13" fmla="*/ 1 h 48"/>
                <a:gd name="T14" fmla="*/ 47 w 48"/>
                <a:gd name="T15" fmla="*/ 11 h 48"/>
                <a:gd name="T16" fmla="*/ 47 w 48"/>
                <a:gd name="T17" fmla="*/ 13 h 48"/>
                <a:gd name="T18" fmla="*/ 17 w 48"/>
                <a:gd name="T19" fmla="*/ 43 h 48"/>
                <a:gd name="T20" fmla="*/ 17 w 48"/>
                <a:gd name="T21" fmla="*/ 44 h 48"/>
                <a:gd name="T22" fmla="*/ 3 w 48"/>
                <a:gd name="T23" fmla="*/ 48 h 48"/>
                <a:gd name="T24" fmla="*/ 2 w 48"/>
                <a:gd name="T25" fmla="*/ 48 h 48"/>
                <a:gd name="T26" fmla="*/ 8 w 48"/>
                <a:gd name="T27" fmla="*/ 33 h 48"/>
                <a:gd name="T28" fmla="*/ 5 w 48"/>
                <a:gd name="T29" fmla="*/ 43 h 48"/>
                <a:gd name="T30" fmla="*/ 15 w 48"/>
                <a:gd name="T31" fmla="*/ 40 h 48"/>
                <a:gd name="T32" fmla="*/ 43 w 48"/>
                <a:gd name="T33" fmla="*/ 12 h 48"/>
                <a:gd name="T34" fmla="*/ 36 w 48"/>
                <a:gd name="T35" fmla="*/ 5 h 48"/>
                <a:gd name="T36" fmla="*/ 8 w 48"/>
                <a:gd name="T37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48">
                  <a:moveTo>
                    <a:pt x="2" y="48"/>
                  </a:moveTo>
                  <a:cubicBezTo>
                    <a:pt x="1" y="48"/>
                    <a:pt x="1" y="48"/>
                    <a:pt x="1" y="47"/>
                  </a:cubicBezTo>
                  <a:cubicBezTo>
                    <a:pt x="0" y="47"/>
                    <a:pt x="0" y="46"/>
                    <a:pt x="0" y="4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5" y="3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0"/>
                    <a:pt x="37" y="0"/>
                    <a:pt x="37" y="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8" y="11"/>
                    <a:pt x="48" y="13"/>
                    <a:pt x="47" y="1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" y="48"/>
                    <a:pt x="2" y="48"/>
                    <a:pt x="2" y="48"/>
                  </a:cubicBezTo>
                  <a:close/>
                  <a:moveTo>
                    <a:pt x="8" y="3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6" y="5"/>
                    <a:pt x="36" y="5"/>
                    <a:pt x="36" y="5"/>
                  </a:cubicBezTo>
                  <a:lnTo>
                    <a:pt x="8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26"/>
            <p:cNvSpPr>
              <a:spLocks/>
            </p:cNvSpPr>
            <p:nvPr/>
          </p:nvSpPr>
          <p:spPr bwMode="auto">
            <a:xfrm>
              <a:off x="6943726" y="1627188"/>
              <a:ext cx="46038" cy="47625"/>
            </a:xfrm>
            <a:custGeom>
              <a:avLst/>
              <a:gdLst>
                <a:gd name="T0" fmla="*/ 24 w 29"/>
                <a:gd name="T1" fmla="*/ 30 h 30"/>
                <a:gd name="T2" fmla="*/ 0 w 29"/>
                <a:gd name="T3" fmla="*/ 5 h 30"/>
                <a:gd name="T4" fmla="*/ 5 w 29"/>
                <a:gd name="T5" fmla="*/ 0 h 30"/>
                <a:gd name="T6" fmla="*/ 29 w 29"/>
                <a:gd name="T7" fmla="*/ 25 h 30"/>
                <a:gd name="T8" fmla="*/ 24 w 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24" y="3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29" y="25"/>
                  </a:lnTo>
                  <a:lnTo>
                    <a:pt x="24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27"/>
            <p:cNvSpPr>
              <a:spLocks/>
            </p:cNvSpPr>
            <p:nvPr/>
          </p:nvSpPr>
          <p:spPr bwMode="auto">
            <a:xfrm>
              <a:off x="6854826" y="1708150"/>
              <a:ext cx="53975" cy="53975"/>
            </a:xfrm>
            <a:custGeom>
              <a:avLst/>
              <a:gdLst>
                <a:gd name="T0" fmla="*/ 12 w 14"/>
                <a:gd name="T1" fmla="*/ 14 h 14"/>
                <a:gd name="T2" fmla="*/ 11 w 14"/>
                <a:gd name="T3" fmla="*/ 13 h 14"/>
                <a:gd name="T4" fmla="*/ 1 w 14"/>
                <a:gd name="T5" fmla="*/ 3 h 14"/>
                <a:gd name="T6" fmla="*/ 1 w 14"/>
                <a:gd name="T7" fmla="*/ 1 h 14"/>
                <a:gd name="T8" fmla="*/ 3 w 14"/>
                <a:gd name="T9" fmla="*/ 1 h 14"/>
                <a:gd name="T10" fmla="*/ 13 w 14"/>
                <a:gd name="T11" fmla="*/ 11 h 14"/>
                <a:gd name="T12" fmla="*/ 13 w 14"/>
                <a:gd name="T13" fmla="*/ 13 h 14"/>
                <a:gd name="T14" fmla="*/ 12 w 14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12" y="14"/>
                  </a:moveTo>
                  <a:cubicBezTo>
                    <a:pt x="11" y="14"/>
                    <a:pt x="11" y="14"/>
                    <a:pt x="11" y="1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3"/>
                    <a:pt x="13" y="13"/>
                  </a:cubicBezTo>
                  <a:cubicBezTo>
                    <a:pt x="13" y="14"/>
                    <a:pt x="13" y="14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28"/>
            <p:cNvSpPr>
              <a:spLocks/>
            </p:cNvSpPr>
            <p:nvPr/>
          </p:nvSpPr>
          <p:spPr bwMode="auto">
            <a:xfrm>
              <a:off x="6784976" y="1562100"/>
              <a:ext cx="77788" cy="15875"/>
            </a:xfrm>
            <a:custGeom>
              <a:avLst/>
              <a:gdLst>
                <a:gd name="T0" fmla="*/ 18 w 20"/>
                <a:gd name="T1" fmla="*/ 4 h 4"/>
                <a:gd name="T2" fmla="*/ 2 w 20"/>
                <a:gd name="T3" fmla="*/ 4 h 4"/>
                <a:gd name="T4" fmla="*/ 0 w 20"/>
                <a:gd name="T5" fmla="*/ 2 h 4"/>
                <a:gd name="T6" fmla="*/ 2 w 20"/>
                <a:gd name="T7" fmla="*/ 0 h 4"/>
                <a:gd name="T8" fmla="*/ 18 w 20"/>
                <a:gd name="T9" fmla="*/ 0 h 4"/>
                <a:gd name="T10" fmla="*/ 20 w 20"/>
                <a:gd name="T11" fmla="*/ 2 h 4"/>
                <a:gd name="T12" fmla="*/ 18 w 20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">
                  <a:moveTo>
                    <a:pt x="18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3"/>
                    <a:pt x="19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29"/>
            <p:cNvSpPr>
              <a:spLocks/>
            </p:cNvSpPr>
            <p:nvPr/>
          </p:nvSpPr>
          <p:spPr bwMode="auto">
            <a:xfrm>
              <a:off x="6784976" y="1624013"/>
              <a:ext cx="77788" cy="15875"/>
            </a:xfrm>
            <a:custGeom>
              <a:avLst/>
              <a:gdLst>
                <a:gd name="T0" fmla="*/ 18 w 20"/>
                <a:gd name="T1" fmla="*/ 4 h 4"/>
                <a:gd name="T2" fmla="*/ 2 w 20"/>
                <a:gd name="T3" fmla="*/ 4 h 4"/>
                <a:gd name="T4" fmla="*/ 0 w 20"/>
                <a:gd name="T5" fmla="*/ 2 h 4"/>
                <a:gd name="T6" fmla="*/ 2 w 20"/>
                <a:gd name="T7" fmla="*/ 0 h 4"/>
                <a:gd name="T8" fmla="*/ 18 w 20"/>
                <a:gd name="T9" fmla="*/ 0 h 4"/>
                <a:gd name="T10" fmla="*/ 20 w 20"/>
                <a:gd name="T11" fmla="*/ 2 h 4"/>
                <a:gd name="T12" fmla="*/ 18 w 20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">
                  <a:moveTo>
                    <a:pt x="18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3"/>
                    <a:pt x="19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30"/>
            <p:cNvSpPr>
              <a:spLocks/>
            </p:cNvSpPr>
            <p:nvPr/>
          </p:nvSpPr>
          <p:spPr bwMode="auto">
            <a:xfrm>
              <a:off x="6699251" y="1531938"/>
              <a:ext cx="77788" cy="53975"/>
            </a:xfrm>
            <a:custGeom>
              <a:avLst/>
              <a:gdLst>
                <a:gd name="T0" fmla="*/ 8 w 20"/>
                <a:gd name="T1" fmla="*/ 14 h 14"/>
                <a:gd name="T2" fmla="*/ 7 w 20"/>
                <a:gd name="T3" fmla="*/ 13 h 14"/>
                <a:gd name="T4" fmla="*/ 1 w 20"/>
                <a:gd name="T5" fmla="*/ 7 h 14"/>
                <a:gd name="T6" fmla="*/ 1 w 20"/>
                <a:gd name="T7" fmla="*/ 5 h 14"/>
                <a:gd name="T8" fmla="*/ 3 w 20"/>
                <a:gd name="T9" fmla="*/ 5 h 14"/>
                <a:gd name="T10" fmla="*/ 8 w 20"/>
                <a:gd name="T11" fmla="*/ 9 h 14"/>
                <a:gd name="T12" fmla="*/ 17 w 20"/>
                <a:gd name="T13" fmla="*/ 1 h 14"/>
                <a:gd name="T14" fmla="*/ 19 w 20"/>
                <a:gd name="T15" fmla="*/ 1 h 14"/>
                <a:gd name="T16" fmla="*/ 19 w 20"/>
                <a:gd name="T17" fmla="*/ 3 h 14"/>
                <a:gd name="T18" fmla="*/ 9 w 20"/>
                <a:gd name="T19" fmla="*/ 13 h 14"/>
                <a:gd name="T20" fmla="*/ 8 w 20"/>
                <a:gd name="T2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4">
                  <a:moveTo>
                    <a:pt x="8" y="14"/>
                  </a:moveTo>
                  <a:cubicBezTo>
                    <a:pt x="7" y="14"/>
                    <a:pt x="7" y="14"/>
                    <a:pt x="7" y="1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1" y="4"/>
                    <a:pt x="3" y="4"/>
                    <a:pt x="3" y="5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9" y="0"/>
                    <a:pt x="19" y="1"/>
                  </a:cubicBezTo>
                  <a:cubicBezTo>
                    <a:pt x="20" y="1"/>
                    <a:pt x="20" y="3"/>
                    <a:pt x="1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31"/>
            <p:cNvSpPr>
              <a:spLocks/>
            </p:cNvSpPr>
            <p:nvPr/>
          </p:nvSpPr>
          <p:spPr bwMode="auto">
            <a:xfrm>
              <a:off x="6699251" y="1593850"/>
              <a:ext cx="77788" cy="53975"/>
            </a:xfrm>
            <a:custGeom>
              <a:avLst/>
              <a:gdLst>
                <a:gd name="T0" fmla="*/ 8 w 20"/>
                <a:gd name="T1" fmla="*/ 14 h 14"/>
                <a:gd name="T2" fmla="*/ 7 w 20"/>
                <a:gd name="T3" fmla="*/ 13 h 14"/>
                <a:gd name="T4" fmla="*/ 1 w 20"/>
                <a:gd name="T5" fmla="*/ 7 h 14"/>
                <a:gd name="T6" fmla="*/ 1 w 20"/>
                <a:gd name="T7" fmla="*/ 5 h 14"/>
                <a:gd name="T8" fmla="*/ 3 w 20"/>
                <a:gd name="T9" fmla="*/ 5 h 14"/>
                <a:gd name="T10" fmla="*/ 8 w 20"/>
                <a:gd name="T11" fmla="*/ 9 h 14"/>
                <a:gd name="T12" fmla="*/ 17 w 20"/>
                <a:gd name="T13" fmla="*/ 1 h 14"/>
                <a:gd name="T14" fmla="*/ 19 w 20"/>
                <a:gd name="T15" fmla="*/ 1 h 14"/>
                <a:gd name="T16" fmla="*/ 19 w 20"/>
                <a:gd name="T17" fmla="*/ 3 h 14"/>
                <a:gd name="T18" fmla="*/ 9 w 20"/>
                <a:gd name="T19" fmla="*/ 13 h 14"/>
                <a:gd name="T20" fmla="*/ 8 w 20"/>
                <a:gd name="T2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4">
                  <a:moveTo>
                    <a:pt x="8" y="14"/>
                  </a:moveTo>
                  <a:cubicBezTo>
                    <a:pt x="7" y="14"/>
                    <a:pt x="7" y="14"/>
                    <a:pt x="7" y="1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1" y="4"/>
                    <a:pt x="3" y="4"/>
                    <a:pt x="3" y="5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9" y="0"/>
                    <a:pt x="19" y="1"/>
                  </a:cubicBezTo>
                  <a:cubicBezTo>
                    <a:pt x="20" y="1"/>
                    <a:pt x="20" y="3"/>
                    <a:pt x="1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32"/>
            <p:cNvSpPr>
              <a:spLocks/>
            </p:cNvSpPr>
            <p:nvPr/>
          </p:nvSpPr>
          <p:spPr bwMode="auto">
            <a:xfrm>
              <a:off x="6653213" y="1408113"/>
              <a:ext cx="263525" cy="339725"/>
            </a:xfrm>
            <a:custGeom>
              <a:avLst/>
              <a:gdLst>
                <a:gd name="T0" fmla="*/ 36 w 68"/>
                <a:gd name="T1" fmla="*/ 88 h 88"/>
                <a:gd name="T2" fmla="*/ 2 w 68"/>
                <a:gd name="T3" fmla="*/ 88 h 88"/>
                <a:gd name="T4" fmla="*/ 0 w 68"/>
                <a:gd name="T5" fmla="*/ 86 h 88"/>
                <a:gd name="T6" fmla="*/ 0 w 68"/>
                <a:gd name="T7" fmla="*/ 2 h 88"/>
                <a:gd name="T8" fmla="*/ 2 w 68"/>
                <a:gd name="T9" fmla="*/ 0 h 88"/>
                <a:gd name="T10" fmla="*/ 46 w 68"/>
                <a:gd name="T11" fmla="*/ 0 h 88"/>
                <a:gd name="T12" fmla="*/ 47 w 68"/>
                <a:gd name="T13" fmla="*/ 1 h 88"/>
                <a:gd name="T14" fmla="*/ 67 w 68"/>
                <a:gd name="T15" fmla="*/ 21 h 88"/>
                <a:gd name="T16" fmla="*/ 68 w 68"/>
                <a:gd name="T17" fmla="*/ 22 h 88"/>
                <a:gd name="T18" fmla="*/ 68 w 68"/>
                <a:gd name="T19" fmla="*/ 52 h 88"/>
                <a:gd name="T20" fmla="*/ 66 w 68"/>
                <a:gd name="T21" fmla="*/ 54 h 88"/>
                <a:gd name="T22" fmla="*/ 64 w 68"/>
                <a:gd name="T23" fmla="*/ 52 h 88"/>
                <a:gd name="T24" fmla="*/ 64 w 68"/>
                <a:gd name="T25" fmla="*/ 23 h 88"/>
                <a:gd name="T26" fmla="*/ 45 w 68"/>
                <a:gd name="T27" fmla="*/ 4 h 88"/>
                <a:gd name="T28" fmla="*/ 4 w 68"/>
                <a:gd name="T29" fmla="*/ 4 h 88"/>
                <a:gd name="T30" fmla="*/ 4 w 68"/>
                <a:gd name="T31" fmla="*/ 84 h 88"/>
                <a:gd name="T32" fmla="*/ 36 w 68"/>
                <a:gd name="T33" fmla="*/ 84 h 88"/>
                <a:gd name="T34" fmla="*/ 38 w 68"/>
                <a:gd name="T35" fmla="*/ 86 h 88"/>
                <a:gd name="T36" fmla="*/ 36 w 68"/>
                <a:gd name="T3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88">
                  <a:moveTo>
                    <a:pt x="36" y="88"/>
                  </a:moveTo>
                  <a:cubicBezTo>
                    <a:pt x="2" y="88"/>
                    <a:pt x="2" y="88"/>
                    <a:pt x="2" y="88"/>
                  </a:cubicBezTo>
                  <a:cubicBezTo>
                    <a:pt x="1" y="88"/>
                    <a:pt x="0" y="87"/>
                    <a:pt x="0" y="8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7" y="0"/>
                    <a:pt x="47" y="1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8" y="21"/>
                    <a:pt x="68" y="21"/>
                    <a:pt x="68" y="22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8" y="53"/>
                    <a:pt x="67" y="54"/>
                    <a:pt x="66" y="54"/>
                  </a:cubicBezTo>
                  <a:cubicBezTo>
                    <a:pt x="65" y="54"/>
                    <a:pt x="64" y="53"/>
                    <a:pt x="64" y="52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36" y="84"/>
                    <a:pt x="36" y="84"/>
                    <a:pt x="36" y="84"/>
                  </a:cubicBezTo>
                  <a:cubicBezTo>
                    <a:pt x="37" y="84"/>
                    <a:pt x="38" y="85"/>
                    <a:pt x="38" y="86"/>
                  </a:cubicBezTo>
                  <a:cubicBezTo>
                    <a:pt x="38" y="87"/>
                    <a:pt x="37" y="88"/>
                    <a:pt x="36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33"/>
            <p:cNvSpPr>
              <a:spLocks/>
            </p:cNvSpPr>
            <p:nvPr/>
          </p:nvSpPr>
          <p:spPr bwMode="auto">
            <a:xfrm>
              <a:off x="6823076" y="1408113"/>
              <a:ext cx="93663" cy="92075"/>
            </a:xfrm>
            <a:custGeom>
              <a:avLst/>
              <a:gdLst>
                <a:gd name="T0" fmla="*/ 22 w 24"/>
                <a:gd name="T1" fmla="*/ 24 h 24"/>
                <a:gd name="T2" fmla="*/ 2 w 24"/>
                <a:gd name="T3" fmla="*/ 24 h 24"/>
                <a:gd name="T4" fmla="*/ 0 w 24"/>
                <a:gd name="T5" fmla="*/ 22 h 24"/>
                <a:gd name="T6" fmla="*/ 0 w 24"/>
                <a:gd name="T7" fmla="*/ 2 h 24"/>
                <a:gd name="T8" fmla="*/ 2 w 24"/>
                <a:gd name="T9" fmla="*/ 0 h 24"/>
                <a:gd name="T10" fmla="*/ 4 w 24"/>
                <a:gd name="T11" fmla="*/ 2 h 24"/>
                <a:gd name="T12" fmla="*/ 4 w 24"/>
                <a:gd name="T13" fmla="*/ 20 h 24"/>
                <a:gd name="T14" fmla="*/ 22 w 24"/>
                <a:gd name="T15" fmla="*/ 20 h 24"/>
                <a:gd name="T16" fmla="*/ 24 w 24"/>
                <a:gd name="T17" fmla="*/ 22 h 24"/>
                <a:gd name="T18" fmla="*/ 22 w 24"/>
                <a:gd name="T1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2" y="24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0" y="23"/>
                    <a:pt x="0" y="2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4" y="21"/>
                    <a:pt x="24" y="22"/>
                  </a:cubicBezTo>
                  <a:cubicBezTo>
                    <a:pt x="24" y="23"/>
                    <a:pt x="23" y="24"/>
                    <a:pt x="22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1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2718588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0" y="6524625"/>
            <a:ext cx="12192000" cy="0"/>
          </a:xfrm>
          <a:prstGeom prst="line">
            <a:avLst/>
          </a:prstGeom>
          <a:noFill/>
          <a:ln w="9525" cmpd="sng">
            <a:solidFill>
              <a:srgbClr val="59595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 dirty="0">
              <a:ln w="76200" cmpd="tri">
                <a:solidFill>
                  <a:schemeClr val="tx1"/>
                </a:solidFill>
              </a:ln>
            </a:endParaRPr>
          </a:p>
        </p:txBody>
      </p:sp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695" y="2065537"/>
            <a:ext cx="886015" cy="68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501651" y="6688139"/>
            <a:ext cx="275590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2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 </a:t>
            </a:r>
            <a:r>
              <a:rPr lang="en-US" sz="600" dirty="0" smtClean="0">
                <a:solidFill>
                  <a:srgbClr val="808080"/>
                </a:solidFill>
                <a:latin typeface="Calibri"/>
                <a:cs typeface="Calibri"/>
              </a:rPr>
              <a:t>All Rights Reserved. </a:t>
            </a:r>
            <a:endParaRPr lang="en-US" sz="600" dirty="0" smtClean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8098367" y="6678613"/>
            <a:ext cx="3577167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0" hangingPunct="0">
              <a:buFontTx/>
              <a:buNone/>
              <a:defRPr/>
            </a:pPr>
            <a:r>
              <a:rPr lang="en-US" sz="700" b="1" i="0" dirty="0">
                <a:solidFill>
                  <a:srgbClr val="41748D"/>
                </a:solidFill>
                <a:latin typeface="Calibri"/>
                <a:cs typeface="Calibri"/>
              </a:rPr>
              <a:t>ebglaw.com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320971" y="2064135"/>
            <a:ext cx="0" cy="2173734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6"/>
          <p:cNvSpPr>
            <a:spLocks noGrp="1"/>
          </p:cNvSpPr>
          <p:nvPr>
            <p:ph type="title" hasCustomPrompt="1"/>
          </p:nvPr>
        </p:nvSpPr>
        <p:spPr>
          <a:xfrm>
            <a:off x="4452047" y="2326119"/>
            <a:ext cx="5721404" cy="1613780"/>
          </a:xfrm>
        </p:spPr>
        <p:txBody>
          <a:bodyPr>
            <a:normAutofit fontScale="90000"/>
          </a:bodyPr>
          <a:lstStyle>
            <a:lvl1pPr algn="l">
              <a:defRPr sz="3600" b="1">
                <a:solidFill>
                  <a:srgbClr val="41748D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9" name="Rectangle 6"/>
          <p:cNvSpPr>
            <a:spLocks noChangeArrowheads="1"/>
          </p:cNvSpPr>
          <p:nvPr userDrawn="1"/>
        </p:nvSpPr>
        <p:spPr bwMode="auto">
          <a:xfrm>
            <a:off x="1" y="1"/>
            <a:ext cx="12192000" cy="586961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dirty="0"/>
          </a:p>
        </p:txBody>
      </p:sp>
      <p:sp>
        <p:nvSpPr>
          <p:cNvPr id="20" name="Rectangle 6"/>
          <p:cNvSpPr>
            <a:spLocks noChangeArrowheads="1"/>
          </p:cNvSpPr>
          <p:nvPr userDrawn="1"/>
        </p:nvSpPr>
        <p:spPr bwMode="auto">
          <a:xfrm>
            <a:off x="-12699" y="5950141"/>
            <a:ext cx="12204700" cy="586961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dirty="0"/>
          </a:p>
        </p:txBody>
      </p:sp>
      <p:sp>
        <p:nvSpPr>
          <p:cNvPr id="10" name="Rectangle 6"/>
          <p:cNvSpPr txBox="1">
            <a:spLocks noChangeArrowheads="1"/>
          </p:cNvSpPr>
          <p:nvPr userDrawn="1"/>
        </p:nvSpPr>
        <p:spPr bwMode="auto">
          <a:xfrm>
            <a:off x="11604443" y="6666706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/>
              <a:pPr>
                <a:defRPr/>
              </a:pPr>
              <a:t>‹#›</a:t>
            </a:fld>
            <a:endParaRPr lang="en-US" sz="900" dirty="0">
              <a:solidFill>
                <a:srgbClr val="EBB0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8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8E5FAC9-A660-4D7A-AC84-0A7C8CC3BB65}"/>
              </a:ext>
            </a:extLst>
          </p:cNvPr>
          <p:cNvSpPr>
            <a:spLocks/>
          </p:cNvSpPr>
          <p:nvPr/>
        </p:nvSpPr>
        <p:spPr bwMode="auto">
          <a:xfrm>
            <a:off x="-1076660" y="0"/>
            <a:ext cx="4187358" cy="6858000"/>
          </a:xfrm>
          <a:custGeom>
            <a:avLst/>
            <a:gdLst>
              <a:gd name="connsiteX0" fmla="*/ 1 w 4187358"/>
              <a:gd name="connsiteY0" fmla="*/ 3386408 h 6858000"/>
              <a:gd name="connsiteX1" fmla="*/ 1 w 4187358"/>
              <a:gd name="connsiteY1" fmla="*/ 3386487 h 6858000"/>
              <a:gd name="connsiteX2" fmla="*/ 0 w 4187358"/>
              <a:gd name="connsiteY2" fmla="*/ 3386449 h 6858000"/>
              <a:gd name="connsiteX3" fmla="*/ 1397417 w 4187358"/>
              <a:gd name="connsiteY3" fmla="*/ 0 h 6858000"/>
              <a:gd name="connsiteX4" fmla="*/ 3715348 w 4187358"/>
              <a:gd name="connsiteY4" fmla="*/ 0 h 6858000"/>
              <a:gd name="connsiteX5" fmla="*/ 3591009 w 4187358"/>
              <a:gd name="connsiteY5" fmla="*/ 39927 h 6858000"/>
              <a:gd name="connsiteX6" fmla="*/ 1220966 w 4187358"/>
              <a:gd name="connsiteY6" fmla="*/ 3386449 h 6858000"/>
              <a:gd name="connsiteX7" fmla="*/ 3983398 w 4187358"/>
              <a:gd name="connsiteY7" fmla="*/ 6811434 h 6858000"/>
              <a:gd name="connsiteX8" fmla="*/ 4187358 w 4187358"/>
              <a:gd name="connsiteY8" fmla="*/ 6858000 h 6858000"/>
              <a:gd name="connsiteX9" fmla="*/ 1517422 w 4187358"/>
              <a:gd name="connsiteY9" fmla="*/ 6858000 h 6858000"/>
              <a:gd name="connsiteX10" fmla="*/ 1463796 w 4187358"/>
              <a:gd name="connsiteY10" fmla="*/ 6810452 h 6858000"/>
              <a:gd name="connsiteX11" fmla="*/ 1142382 w 4187358"/>
              <a:gd name="connsiteY11" fmla="*/ 6467666 h 6858000"/>
              <a:gd name="connsiteX12" fmla="*/ 1076661 w 4187358"/>
              <a:gd name="connsiteY12" fmla="*/ 6386453 h 6858000"/>
              <a:gd name="connsiteX13" fmla="*/ 1076661 w 4187358"/>
              <a:gd name="connsiteY13" fmla="*/ 348488 h 6858000"/>
              <a:gd name="connsiteX14" fmla="*/ 1076958 w 4187358"/>
              <a:gd name="connsiteY14" fmla="*/ 348111 h 6858000"/>
              <a:gd name="connsiteX15" fmla="*/ 1386833 w 4187358"/>
              <a:gd name="connsiteY15" fmla="*/ 96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7358" h="6858000">
                <a:moveTo>
                  <a:pt x="1" y="3386408"/>
                </a:moveTo>
                <a:lnTo>
                  <a:pt x="1" y="3386487"/>
                </a:lnTo>
                <a:lnTo>
                  <a:pt x="0" y="3386449"/>
                </a:lnTo>
                <a:close/>
                <a:moveTo>
                  <a:pt x="1397417" y="0"/>
                </a:moveTo>
                <a:lnTo>
                  <a:pt x="3715348" y="0"/>
                </a:lnTo>
                <a:lnTo>
                  <a:pt x="3591009" y="39927"/>
                </a:lnTo>
                <a:cubicBezTo>
                  <a:pt x="2130729" y="576906"/>
                  <a:pt x="1198709" y="1886576"/>
                  <a:pt x="1220966" y="3386449"/>
                </a:cubicBezTo>
                <a:cubicBezTo>
                  <a:pt x="1220966" y="4993455"/>
                  <a:pt x="2316438" y="6360283"/>
                  <a:pt x="3983398" y="6811434"/>
                </a:cubicBezTo>
                <a:lnTo>
                  <a:pt x="4187358" y="6858000"/>
                </a:lnTo>
                <a:lnTo>
                  <a:pt x="1517422" y="6858000"/>
                </a:lnTo>
                <a:lnTo>
                  <a:pt x="1463796" y="6810452"/>
                </a:lnTo>
                <a:cubicBezTo>
                  <a:pt x="1351245" y="6701561"/>
                  <a:pt x="1243959" y="6587134"/>
                  <a:pt x="1142382" y="6467666"/>
                </a:cubicBezTo>
                <a:lnTo>
                  <a:pt x="1076661" y="6386453"/>
                </a:lnTo>
                <a:lnTo>
                  <a:pt x="1076661" y="348488"/>
                </a:lnTo>
                <a:lnTo>
                  <a:pt x="1076958" y="348111"/>
                </a:lnTo>
                <a:cubicBezTo>
                  <a:pt x="1174471" y="230469"/>
                  <a:pt x="1277866" y="117517"/>
                  <a:pt x="1386833" y="9607"/>
                </a:cubicBezTo>
                <a:close/>
              </a:path>
            </a:pathLst>
          </a:custGeom>
          <a:solidFill>
            <a:srgbClr val="1E4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noProof="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0B82047-EAD3-4DEC-B061-E37CF01573AB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743151" y="1866334"/>
            <a:ext cx="5065014" cy="303008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pic>
        <p:nvPicPr>
          <p:cNvPr id="11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66640" y="6448426"/>
            <a:ext cx="439939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/>
          <p:cNvSpPr txBox="1">
            <a:spLocks noChangeArrowheads="1"/>
          </p:cNvSpPr>
          <p:nvPr userDrawn="1"/>
        </p:nvSpPr>
        <p:spPr bwMode="auto">
          <a:xfrm>
            <a:off x="8541354" y="6626225"/>
            <a:ext cx="3685117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2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 </a:t>
            </a:r>
            <a:r>
              <a:rPr lang="en-US" sz="600" dirty="0" smtClean="0">
                <a:solidFill>
                  <a:srgbClr val="808080"/>
                </a:solidFill>
                <a:latin typeface="Calibri"/>
                <a:cs typeface="Calibri"/>
              </a:rPr>
              <a:t>All Rights Reserved. </a:t>
            </a:r>
            <a:r>
              <a:rPr lang="en-US" sz="600" dirty="0" smtClean="0">
                <a:solidFill>
                  <a:srgbClr val="EBB02C"/>
                </a:solidFill>
                <a:latin typeface="Calibri"/>
                <a:cs typeface="Calibri"/>
              </a:rPr>
              <a:t>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800" b="1" i="0" dirty="0" smtClean="0">
                <a:solidFill>
                  <a:srgbClr val="41748D"/>
                </a:solidFill>
                <a:latin typeface="Calibri"/>
                <a:cs typeface="Calibri"/>
              </a:rPr>
              <a:t>ebglaw.com</a:t>
            </a:r>
          </a:p>
        </p:txBody>
      </p:sp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11584123" y="6625209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/>
              <a:pPr>
                <a:defRPr/>
              </a:pPr>
              <a:t>‹#›</a:t>
            </a:fld>
            <a:endParaRPr lang="en-US" sz="900" dirty="0">
              <a:solidFill>
                <a:srgbClr val="EBB0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11190819" cy="4365835"/>
          </a:xfrm>
        </p:spPr>
        <p:txBody>
          <a:bodyPr/>
          <a:lstStyle>
            <a:lvl1pPr marL="234950" indent="-23495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 marL="3657600" indent="0">
              <a:buNone/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381022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91200" cy="6858000"/>
          </a:xfrm>
          <a:prstGeom prst="rect">
            <a:avLst/>
          </a:prstGeom>
        </p:spPr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id="{8005532A-1304-48CA-B53F-0641280D2F94}"/>
              </a:ext>
            </a:extLst>
          </p:cNvPr>
          <p:cNvSpPr/>
          <p:nvPr userDrawn="1"/>
        </p:nvSpPr>
        <p:spPr bwMode="auto">
          <a:xfrm rot="16200000">
            <a:off x="2511737" y="4366035"/>
            <a:ext cx="3185409" cy="182286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40F6624F-5077-470F-A3FF-1BBEB698D899}"/>
              </a:ext>
            </a:extLst>
          </p:cNvPr>
          <p:cNvSpPr/>
          <p:nvPr userDrawn="1"/>
        </p:nvSpPr>
        <p:spPr bwMode="auto">
          <a:xfrm rot="10800000">
            <a:off x="4529087" y="-12168"/>
            <a:ext cx="1822860" cy="182286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0273CC-0049-448D-B001-94B7F5FDDFCB}"/>
              </a:ext>
            </a:extLst>
          </p:cNvPr>
          <p:cNvSpPr/>
          <p:nvPr userDrawn="1"/>
        </p:nvSpPr>
        <p:spPr bwMode="auto">
          <a:xfrm>
            <a:off x="10538234" y="-12167"/>
            <a:ext cx="1653766" cy="687016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0" name="Flowchart: Data 9"/>
          <p:cNvSpPr/>
          <p:nvPr userDrawn="1"/>
        </p:nvSpPr>
        <p:spPr bwMode="auto">
          <a:xfrm>
            <a:off x="4260138" y="-12167"/>
            <a:ext cx="7931862" cy="6870167"/>
          </a:xfrm>
          <a:prstGeom prst="flowChartInputOutpu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440518" y="2746826"/>
            <a:ext cx="5715101" cy="1560001"/>
          </a:xfrm>
        </p:spPr>
        <p:txBody>
          <a:bodyPr/>
          <a:lstStyle>
            <a:lvl1pPr algn="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440517" y="5681389"/>
            <a:ext cx="5715101" cy="484188"/>
          </a:xfrm>
        </p:spPr>
        <p:txBody>
          <a:bodyPr rIns="0"/>
          <a:lstStyle>
            <a:lvl1pPr marL="0" indent="0" algn="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[DATE]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5440518" y="4629554"/>
            <a:ext cx="5715100" cy="843600"/>
          </a:xfr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2400" b="1" i="0">
                <a:solidFill>
                  <a:srgbClr val="FFC055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38" y="960120"/>
            <a:ext cx="1554480" cy="1204000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 userDrawn="1"/>
        </p:nvSpPr>
        <p:spPr bwMode="auto">
          <a:xfrm>
            <a:off x="501651" y="6688139"/>
            <a:ext cx="275590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</a:t>
            </a:r>
          </a:p>
        </p:txBody>
      </p:sp>
      <p:sp>
        <p:nvSpPr>
          <p:cNvPr id="18" name="Text Box 10"/>
          <p:cNvSpPr txBox="1">
            <a:spLocks noChangeArrowheads="1"/>
          </p:cNvSpPr>
          <p:nvPr userDrawn="1"/>
        </p:nvSpPr>
        <p:spPr bwMode="auto">
          <a:xfrm>
            <a:off x="7578450" y="6678613"/>
            <a:ext cx="3577167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0" hangingPunct="0">
              <a:buFontTx/>
              <a:buNone/>
              <a:defRPr/>
            </a:pPr>
            <a:r>
              <a:rPr lang="en-US" sz="700" b="1" i="0" dirty="0" err="1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700" b="1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44739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11190819" cy="4365835"/>
          </a:xfrm>
        </p:spPr>
        <p:txBody>
          <a:bodyPr/>
          <a:lstStyle>
            <a:lvl1pPr marL="234950" indent="-23495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1066" y="914401"/>
            <a:ext cx="11190817" cy="352425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8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3958375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5394960" cy="4365835"/>
          </a:xfrm>
        </p:spPr>
        <p:txBody>
          <a:bodyPr/>
          <a:lstStyle>
            <a:lvl1pPr marL="234950" indent="-23495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6286923" y="1647111"/>
            <a:ext cx="5394960" cy="4365835"/>
          </a:xfrm>
        </p:spPr>
        <p:txBody>
          <a:bodyPr/>
          <a:lstStyle>
            <a:lvl1pPr marL="234950" indent="-23495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9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2904354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5394960" cy="4365835"/>
          </a:xfrm>
        </p:spPr>
        <p:txBody>
          <a:bodyPr/>
          <a:lstStyle>
            <a:lvl1pPr marL="234950" indent="-23495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6286923" y="1647111"/>
            <a:ext cx="5394960" cy="4365835"/>
          </a:xfrm>
        </p:spPr>
        <p:txBody>
          <a:bodyPr/>
          <a:lstStyle>
            <a:lvl1pPr marL="234950" indent="-23495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1066" y="914401"/>
            <a:ext cx="11190817" cy="352425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3635339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lumn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3657600" cy="4365835"/>
          </a:xfrm>
        </p:spPr>
        <p:txBody>
          <a:bodyPr/>
          <a:lstStyle>
            <a:lvl1pPr marL="234950" indent="-23495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8"/>
          </p:nvPr>
        </p:nvSpPr>
        <p:spPr>
          <a:xfrm>
            <a:off x="8024283" y="1647111"/>
            <a:ext cx="3657600" cy="4365835"/>
          </a:xfrm>
        </p:spPr>
        <p:txBody>
          <a:bodyPr/>
          <a:lstStyle>
            <a:lvl1pPr marL="234950" indent="-23495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9"/>
          </p:nvPr>
        </p:nvSpPr>
        <p:spPr>
          <a:xfrm>
            <a:off x="4257674" y="1647111"/>
            <a:ext cx="3657600" cy="4365835"/>
          </a:xfrm>
        </p:spPr>
        <p:txBody>
          <a:bodyPr/>
          <a:lstStyle>
            <a:lvl1pPr marL="234950" indent="-23495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8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1438423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hree Column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3657600" cy="4365835"/>
          </a:xfrm>
        </p:spPr>
        <p:txBody>
          <a:bodyPr/>
          <a:lstStyle>
            <a:lvl1pPr marL="234950" indent="-23495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8"/>
          </p:nvPr>
        </p:nvSpPr>
        <p:spPr>
          <a:xfrm>
            <a:off x="8024283" y="1647111"/>
            <a:ext cx="3657600" cy="4365835"/>
          </a:xfrm>
        </p:spPr>
        <p:txBody>
          <a:bodyPr/>
          <a:lstStyle>
            <a:lvl1pPr marL="234950" indent="-23495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9"/>
          </p:nvPr>
        </p:nvSpPr>
        <p:spPr>
          <a:xfrm>
            <a:off x="4257674" y="1647111"/>
            <a:ext cx="3657600" cy="4365835"/>
          </a:xfrm>
        </p:spPr>
        <p:txBody>
          <a:bodyPr/>
          <a:lstStyle>
            <a:lvl1pPr marL="234950" indent="-23495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1066" y="914401"/>
            <a:ext cx="11190817" cy="352425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1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1226248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Numerical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11190819" cy="4365835"/>
          </a:xfrm>
        </p:spPr>
        <p:txBody>
          <a:bodyPr/>
          <a:lstStyle>
            <a:lvl1pPr marL="347663" indent="-347663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AutoNum type="arabicPeriod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762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+mj-lt"/>
              <a:buAutoNum type="romanLcPeriod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973138" indent="-279400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200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648442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Numerical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11190819" cy="4365835"/>
          </a:xfrm>
        </p:spPr>
        <p:txBody>
          <a:bodyPr/>
          <a:lstStyle>
            <a:lvl1pPr marL="347663" indent="-347663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AutoNum type="arabicPeriod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762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+mj-lt"/>
              <a:buAutoNum type="romanLcPeriod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973138" indent="-279400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309688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1066" y="914401"/>
            <a:ext cx="11190817" cy="352425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8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2046289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4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704910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1066" y="914401"/>
            <a:ext cx="11190817" cy="352425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67061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or-Box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6" b="2283"/>
          <a:stretch/>
        </p:blipFill>
        <p:spPr>
          <a:xfrm>
            <a:off x="1524" y="1264920"/>
            <a:ext cx="12188952" cy="559308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8195691" y="1260386"/>
            <a:ext cx="4020406" cy="5597613"/>
          </a:xfrm>
          <a:prstGeom prst="rect">
            <a:avLst/>
          </a:prstGeom>
          <a:solidFill>
            <a:srgbClr val="1E4C62">
              <a:alpha val="46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23090" y="1260385"/>
            <a:ext cx="3986784" cy="5606249"/>
          </a:xfrm>
          <a:prstGeom prst="rect">
            <a:avLst/>
          </a:prstGeom>
          <a:solidFill>
            <a:srgbClr val="41748D">
              <a:alpha val="46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4204628" y="1260386"/>
            <a:ext cx="4002112" cy="5597613"/>
          </a:xfrm>
          <a:prstGeom prst="rect">
            <a:avLst/>
          </a:prstGeom>
          <a:solidFill>
            <a:srgbClr val="E69614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97373" y="1423045"/>
            <a:ext cx="3621024" cy="5276164"/>
          </a:xfrm>
        </p:spPr>
        <p:txBody>
          <a:bodyPr/>
          <a:lstStyle>
            <a:lvl1pPr marL="230188" indent="-230188">
              <a:lnSpc>
                <a:spcPts val="2200"/>
              </a:lnSpc>
              <a:spcBef>
                <a:spcPts val="1200"/>
              </a:spcBef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514350" indent="-230188">
              <a:lnSpc>
                <a:spcPts val="22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  <a:latin typeface="Calibri"/>
                <a:cs typeface="Calibri"/>
              </a:defRPr>
            </a:lvl2pPr>
            <a:lvl3pPr marL="798513" indent="-223838">
              <a:lnSpc>
                <a:spcPts val="2200"/>
              </a:lnSpc>
              <a:spcBef>
                <a:spcPts val="300"/>
              </a:spcBef>
              <a:buFont typeface="Courier New" panose="02070309020205020404" pitchFamily="49" charset="0"/>
              <a:buChar char="o"/>
              <a:defRPr sz="1600" baseline="0">
                <a:solidFill>
                  <a:schemeClr val="bg1"/>
                </a:solidFill>
                <a:latin typeface="Calibri"/>
                <a:cs typeface="Calibri"/>
              </a:defRPr>
            </a:lvl3pPr>
            <a:lvl4pPr marL="1082675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chemeClr val="bg1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200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0"/>
          </p:nvPr>
        </p:nvSpPr>
        <p:spPr>
          <a:xfrm>
            <a:off x="4395172" y="1400310"/>
            <a:ext cx="3621024" cy="5276164"/>
          </a:xfrm>
        </p:spPr>
        <p:txBody>
          <a:bodyPr/>
          <a:lstStyle>
            <a:lvl1pPr marL="342900" indent="-34290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None/>
              <a:defRPr lang="en-US" sz="20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569912" indent="-285750">
              <a:lnSpc>
                <a:spcPts val="22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/>
              <a:tabLst/>
              <a:defRPr lang="en-US" sz="18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2pPr>
            <a:lvl3pPr marL="860425" indent="-285750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lang="en-US" sz="1600" baseline="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3pPr>
            <a:lvl4pPr marL="1139825" indent="-285750">
              <a:lnSpc>
                <a:spcPts val="2200"/>
              </a:lnSpc>
              <a:spcBef>
                <a:spcPts val="300"/>
              </a:spcBef>
              <a:defRPr lang="en-US" sz="1600" dirty="0" smtClean="0">
                <a:solidFill>
                  <a:schemeClr val="bg1"/>
                </a:solidFill>
                <a:latin typeface="+mn-lt"/>
                <a:ea typeface="Geneva" charset="0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200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30188" lvl="0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Edit Master text styles</a:t>
            </a:r>
          </a:p>
          <a:p>
            <a:pPr marL="230188" lvl="1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Second level</a:t>
            </a:r>
          </a:p>
          <a:p>
            <a:pPr marL="230188" lvl="2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Third level</a:t>
            </a:r>
          </a:p>
          <a:p>
            <a:pPr marL="230188" lvl="3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1"/>
          </p:nvPr>
        </p:nvSpPr>
        <p:spPr>
          <a:xfrm>
            <a:off x="8378571" y="1386491"/>
            <a:ext cx="3621024" cy="5276164"/>
          </a:xfrm>
        </p:spPr>
        <p:txBody>
          <a:bodyPr/>
          <a:lstStyle>
            <a:lvl1pPr marL="342900" indent="-34290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None/>
              <a:defRPr lang="en-US" sz="20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569912" indent="-285750">
              <a:lnSpc>
                <a:spcPts val="22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/>
              <a:tabLst/>
              <a:defRPr lang="en-US" sz="18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2pPr>
            <a:lvl3pPr marL="860425" indent="-285750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lang="en-US" sz="1600" baseline="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3pPr>
            <a:lvl4pPr marL="1139825" indent="-285750">
              <a:lnSpc>
                <a:spcPts val="2200"/>
              </a:lnSpc>
              <a:spcBef>
                <a:spcPts val="300"/>
              </a:spcBef>
              <a:defRPr lang="en-US" sz="1600" dirty="0" smtClean="0">
                <a:solidFill>
                  <a:schemeClr val="bg1"/>
                </a:solidFill>
                <a:latin typeface="+mn-lt"/>
                <a:ea typeface="Geneva" charset="0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200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30188" lvl="0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Edit Master text styles</a:t>
            </a:r>
          </a:p>
          <a:p>
            <a:pPr marL="230188" lvl="1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Second level</a:t>
            </a:r>
          </a:p>
          <a:p>
            <a:pPr marL="230188" lvl="2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Third level</a:t>
            </a:r>
          </a:p>
          <a:p>
            <a:pPr marL="230188" lvl="3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Fourth level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2649177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6E83978C-806B-4139-A7F3-7533246B9EB3}"/>
              </a:ext>
            </a:extLst>
          </p:cNvPr>
          <p:cNvSpPr/>
          <p:nvPr userDrawn="1"/>
        </p:nvSpPr>
        <p:spPr bwMode="auto">
          <a:xfrm>
            <a:off x="0" y="1061357"/>
            <a:ext cx="3519845" cy="324547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2005"/>
            <a:ext cx="6626926" cy="4925995"/>
          </a:xfrm>
          <a:prstGeom prst="rect">
            <a:avLst/>
          </a:prstGeom>
        </p:spPr>
      </p:pic>
      <p:sp>
        <p:nvSpPr>
          <p:cNvPr id="10" name="Freeform: Shape 22">
            <a:extLst>
              <a:ext uri="{FF2B5EF4-FFF2-40B4-BE49-F238E27FC236}">
                <a16:creationId xmlns:a16="http://schemas.microsoft.com/office/drawing/2014/main" id="{AD80C4B2-159A-4A63-B216-21A634ADB86B}"/>
              </a:ext>
            </a:extLst>
          </p:cNvPr>
          <p:cNvSpPr/>
          <p:nvPr userDrawn="1"/>
        </p:nvSpPr>
        <p:spPr bwMode="auto">
          <a:xfrm>
            <a:off x="0" y="1936647"/>
            <a:ext cx="6628590" cy="4921353"/>
          </a:xfrm>
          <a:custGeom>
            <a:avLst/>
            <a:gdLst>
              <a:gd name="connsiteX0" fmla="*/ 1890214 w 5693690"/>
              <a:gd name="connsiteY0" fmla="*/ 242 h 4227243"/>
              <a:gd name="connsiteX1" fmla="*/ 2583738 w 5693690"/>
              <a:gd name="connsiteY1" fmla="*/ 269619 h 4227243"/>
              <a:gd name="connsiteX2" fmla="*/ 5393532 w 5693690"/>
              <a:gd name="connsiteY2" fmla="*/ 2957255 h 4227243"/>
              <a:gd name="connsiteX3" fmla="*/ 5545218 w 5693690"/>
              <a:gd name="connsiteY3" fmla="*/ 4176431 h 4227243"/>
              <a:gd name="connsiteX4" fmla="*/ 5509573 w 5693690"/>
              <a:gd name="connsiteY4" fmla="*/ 4227243 h 4227243"/>
              <a:gd name="connsiteX5" fmla="*/ 0 w 5693690"/>
              <a:gd name="connsiteY5" fmla="*/ 4227243 h 4227243"/>
              <a:gd name="connsiteX6" fmla="*/ 0 w 5693690"/>
              <a:gd name="connsiteY6" fmla="*/ 1564465 h 4227243"/>
              <a:gd name="connsiteX7" fmla="*/ 1209339 w 5693690"/>
              <a:gd name="connsiteY7" fmla="*/ 300160 h 4227243"/>
              <a:gd name="connsiteX8" fmla="*/ 1890214 w 5693690"/>
              <a:gd name="connsiteY8" fmla="*/ 242 h 422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3690" h="4227243">
                <a:moveTo>
                  <a:pt x="1890214" y="242"/>
                </a:moveTo>
                <a:cubicBezTo>
                  <a:pt x="2138931" y="-5285"/>
                  <a:pt x="2389757" y="84071"/>
                  <a:pt x="2583738" y="269619"/>
                </a:cubicBezTo>
                <a:lnTo>
                  <a:pt x="5393532" y="2957255"/>
                </a:lnTo>
                <a:cubicBezTo>
                  <a:pt x="5733000" y="3281965"/>
                  <a:pt x="5785902" y="3793673"/>
                  <a:pt x="5545218" y="4176431"/>
                </a:cubicBezTo>
                <a:lnTo>
                  <a:pt x="5509573" y="4227243"/>
                </a:lnTo>
                <a:lnTo>
                  <a:pt x="0" y="4227243"/>
                </a:lnTo>
                <a:lnTo>
                  <a:pt x="0" y="1564465"/>
                </a:lnTo>
                <a:lnTo>
                  <a:pt x="1209339" y="300160"/>
                </a:lnTo>
                <a:cubicBezTo>
                  <a:pt x="1394887" y="106178"/>
                  <a:pt x="1641496" y="5769"/>
                  <a:pt x="1890214" y="242"/>
                </a:cubicBezTo>
                <a:close/>
              </a:path>
            </a:pathLst>
          </a:custGeom>
          <a:solidFill>
            <a:schemeClr val="tx1">
              <a:alpha val="57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F396263B-1A57-4612-95D4-87770F34C4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1138" y="963713"/>
            <a:ext cx="1554480" cy="120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: Shape 25">
            <a:extLst>
              <a:ext uri="{FF2B5EF4-FFF2-40B4-BE49-F238E27FC236}">
                <a16:creationId xmlns:a16="http://schemas.microsoft.com/office/drawing/2014/main" id="{977F64A9-AD82-4621-B79B-FF20BCC07565}"/>
              </a:ext>
            </a:extLst>
          </p:cNvPr>
          <p:cNvSpPr/>
          <p:nvPr userDrawn="1"/>
        </p:nvSpPr>
        <p:spPr bwMode="auto">
          <a:xfrm rot="10800000">
            <a:off x="10515600" y="0"/>
            <a:ext cx="1676397" cy="1244630"/>
          </a:xfrm>
          <a:custGeom>
            <a:avLst/>
            <a:gdLst>
              <a:gd name="connsiteX0" fmla="*/ 1890214 w 5693690"/>
              <a:gd name="connsiteY0" fmla="*/ 242 h 4227243"/>
              <a:gd name="connsiteX1" fmla="*/ 2583738 w 5693690"/>
              <a:gd name="connsiteY1" fmla="*/ 269619 h 4227243"/>
              <a:gd name="connsiteX2" fmla="*/ 5393532 w 5693690"/>
              <a:gd name="connsiteY2" fmla="*/ 2957255 h 4227243"/>
              <a:gd name="connsiteX3" fmla="*/ 5545218 w 5693690"/>
              <a:gd name="connsiteY3" fmla="*/ 4176431 h 4227243"/>
              <a:gd name="connsiteX4" fmla="*/ 5509573 w 5693690"/>
              <a:gd name="connsiteY4" fmla="*/ 4227243 h 4227243"/>
              <a:gd name="connsiteX5" fmla="*/ 0 w 5693690"/>
              <a:gd name="connsiteY5" fmla="*/ 4227243 h 4227243"/>
              <a:gd name="connsiteX6" fmla="*/ 0 w 5693690"/>
              <a:gd name="connsiteY6" fmla="*/ 1564465 h 4227243"/>
              <a:gd name="connsiteX7" fmla="*/ 1209339 w 5693690"/>
              <a:gd name="connsiteY7" fmla="*/ 300160 h 4227243"/>
              <a:gd name="connsiteX8" fmla="*/ 1890214 w 5693690"/>
              <a:gd name="connsiteY8" fmla="*/ 242 h 422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3690" h="4227243">
                <a:moveTo>
                  <a:pt x="1890214" y="242"/>
                </a:moveTo>
                <a:cubicBezTo>
                  <a:pt x="2138931" y="-5285"/>
                  <a:pt x="2389757" y="84071"/>
                  <a:pt x="2583738" y="269619"/>
                </a:cubicBezTo>
                <a:lnTo>
                  <a:pt x="5393532" y="2957255"/>
                </a:lnTo>
                <a:cubicBezTo>
                  <a:pt x="5733000" y="3281965"/>
                  <a:pt x="5785902" y="3793673"/>
                  <a:pt x="5545218" y="4176431"/>
                </a:cubicBezTo>
                <a:lnTo>
                  <a:pt x="5509573" y="4227243"/>
                </a:lnTo>
                <a:lnTo>
                  <a:pt x="0" y="4227243"/>
                </a:lnTo>
                <a:lnTo>
                  <a:pt x="0" y="1564465"/>
                </a:lnTo>
                <a:lnTo>
                  <a:pt x="1209339" y="300160"/>
                </a:lnTo>
                <a:cubicBezTo>
                  <a:pt x="1394887" y="106178"/>
                  <a:pt x="1641496" y="5769"/>
                  <a:pt x="1890214" y="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440518" y="2675106"/>
            <a:ext cx="5715101" cy="1560001"/>
          </a:xfrm>
        </p:spPr>
        <p:txBody>
          <a:bodyPr/>
          <a:lstStyle>
            <a:lvl1pPr algn="r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752114" y="5583006"/>
            <a:ext cx="2403504" cy="484188"/>
          </a:xfrm>
        </p:spPr>
        <p:txBody>
          <a:bodyPr rIns="0"/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[DATE]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5440517" y="4531171"/>
            <a:ext cx="5715101" cy="843600"/>
          </a:xfrm>
        </p:spPr>
        <p:txBody>
          <a:bodyPr lIns="0" tIns="0" rIns="0" bIns="0"/>
          <a:lstStyle>
            <a:lvl1pPr marL="0" indent="0" algn="r">
              <a:buNone/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705D5D-C2AB-4301-ABB9-BEE1CFE7692E}"/>
              </a:ext>
            </a:extLst>
          </p:cNvPr>
          <p:cNvCxnSpPr/>
          <p:nvPr userDrawn="1"/>
        </p:nvCxnSpPr>
        <p:spPr bwMode="auto">
          <a:xfrm>
            <a:off x="347742" y="0"/>
            <a:ext cx="1677001" cy="1549642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chemeClr val="accent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3EA79C-D5D4-4312-9153-458B96EC45C5}"/>
              </a:ext>
            </a:extLst>
          </p:cNvPr>
          <p:cNvCxnSpPr/>
          <p:nvPr userDrawn="1"/>
        </p:nvCxnSpPr>
        <p:spPr bwMode="auto">
          <a:xfrm>
            <a:off x="6965929" y="5989515"/>
            <a:ext cx="939862" cy="868485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8" name="Text Box 10"/>
          <p:cNvSpPr txBox="1">
            <a:spLocks noChangeArrowheads="1"/>
          </p:cNvSpPr>
          <p:nvPr userDrawn="1"/>
        </p:nvSpPr>
        <p:spPr bwMode="auto">
          <a:xfrm>
            <a:off x="501651" y="6688139"/>
            <a:ext cx="275590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</a:t>
            </a:r>
          </a:p>
        </p:txBody>
      </p:sp>
      <p:sp>
        <p:nvSpPr>
          <p:cNvPr id="19" name="Text Box 10"/>
          <p:cNvSpPr txBox="1">
            <a:spLocks noChangeArrowheads="1"/>
          </p:cNvSpPr>
          <p:nvPr userDrawn="1"/>
        </p:nvSpPr>
        <p:spPr bwMode="auto">
          <a:xfrm>
            <a:off x="7578450" y="6678613"/>
            <a:ext cx="3577167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0" hangingPunct="0">
              <a:buFontTx/>
              <a:buNone/>
              <a:defRPr/>
            </a:pPr>
            <a:r>
              <a:rPr lang="en-US" sz="700" b="1" i="0" dirty="0" err="1">
                <a:solidFill>
                  <a:schemeClr val="accent1"/>
                </a:solidFill>
                <a:latin typeface="Calibri"/>
                <a:cs typeface="Calibri"/>
              </a:rPr>
              <a:t>ebglaw.com</a:t>
            </a:r>
            <a:endParaRPr lang="en-US" sz="7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08595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or-Box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6" b="2283"/>
          <a:stretch/>
        </p:blipFill>
        <p:spPr>
          <a:xfrm>
            <a:off x="1524" y="1264920"/>
            <a:ext cx="12188952" cy="559308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9203108" y="1259946"/>
            <a:ext cx="2990088" cy="5598118"/>
          </a:xfrm>
          <a:prstGeom prst="rect">
            <a:avLst/>
          </a:prstGeom>
          <a:solidFill>
            <a:srgbClr val="595959">
              <a:alpha val="47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23091" y="1260385"/>
            <a:ext cx="3000325" cy="5606249"/>
          </a:xfrm>
          <a:prstGeom prst="rect">
            <a:avLst/>
          </a:prstGeom>
          <a:solidFill>
            <a:srgbClr val="41748D">
              <a:alpha val="46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3212464" y="1260386"/>
            <a:ext cx="3007431" cy="5597613"/>
          </a:xfrm>
          <a:prstGeom prst="rect">
            <a:avLst/>
          </a:prstGeom>
          <a:solidFill>
            <a:srgbClr val="E69614">
              <a:alpha val="38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220471" y="1260386"/>
            <a:ext cx="2990088" cy="5597613"/>
          </a:xfrm>
          <a:prstGeom prst="rect">
            <a:avLst/>
          </a:prstGeom>
          <a:solidFill>
            <a:srgbClr val="1E4C62">
              <a:alpha val="46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97373" y="1423045"/>
            <a:ext cx="2651760" cy="5276164"/>
          </a:xfrm>
        </p:spPr>
        <p:txBody>
          <a:bodyPr/>
          <a:lstStyle>
            <a:lvl1pPr marL="230188" indent="-230188">
              <a:lnSpc>
                <a:spcPts val="2200"/>
              </a:lnSpc>
              <a:spcBef>
                <a:spcPts val="1200"/>
              </a:spcBef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514350" indent="-230188">
              <a:lnSpc>
                <a:spcPts val="22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  <a:latin typeface="Calibri"/>
                <a:cs typeface="Calibri"/>
              </a:defRPr>
            </a:lvl2pPr>
            <a:lvl3pPr marL="798513" indent="-223838">
              <a:lnSpc>
                <a:spcPts val="2200"/>
              </a:lnSpc>
              <a:spcBef>
                <a:spcPts val="300"/>
              </a:spcBef>
              <a:buFont typeface="Courier New" panose="02070309020205020404" pitchFamily="49" charset="0"/>
              <a:buChar char="o"/>
              <a:defRPr sz="1600" baseline="0">
                <a:solidFill>
                  <a:schemeClr val="bg1"/>
                </a:solidFill>
                <a:latin typeface="Calibri"/>
                <a:cs typeface="Calibri"/>
              </a:defRPr>
            </a:lvl3pPr>
            <a:lvl4pPr marL="1082675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chemeClr val="bg1"/>
                </a:solidFill>
                <a:latin typeface="+mn-lt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200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0"/>
          </p:nvPr>
        </p:nvSpPr>
        <p:spPr>
          <a:xfrm>
            <a:off x="3390299" y="1400310"/>
            <a:ext cx="2651760" cy="5276164"/>
          </a:xfrm>
        </p:spPr>
        <p:txBody>
          <a:bodyPr/>
          <a:lstStyle>
            <a:lvl1pPr marL="342900" indent="-34290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None/>
              <a:defRPr lang="en-US" sz="20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569912" indent="-285750">
              <a:lnSpc>
                <a:spcPts val="22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/>
              <a:tabLst/>
              <a:defRPr lang="en-US" sz="18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2pPr>
            <a:lvl3pPr marL="860425" indent="-285750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lang="en-US" sz="1600" baseline="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3pPr>
            <a:lvl4pPr marL="1139825" indent="-285750">
              <a:lnSpc>
                <a:spcPts val="2200"/>
              </a:lnSpc>
              <a:spcBef>
                <a:spcPts val="300"/>
              </a:spcBef>
              <a:defRPr lang="en-US" sz="1600" dirty="0" smtClean="0">
                <a:solidFill>
                  <a:schemeClr val="bg1"/>
                </a:solidFill>
                <a:latin typeface="+mn-lt"/>
                <a:ea typeface="Geneva" charset="0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200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30188" lvl="0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Edit Master text styles</a:t>
            </a:r>
          </a:p>
          <a:p>
            <a:pPr marL="230188" lvl="1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Second level</a:t>
            </a:r>
          </a:p>
          <a:p>
            <a:pPr marL="230188" lvl="2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Third level</a:t>
            </a:r>
          </a:p>
          <a:p>
            <a:pPr marL="230188" lvl="3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1"/>
          </p:nvPr>
        </p:nvSpPr>
        <p:spPr>
          <a:xfrm>
            <a:off x="6389635" y="1386491"/>
            <a:ext cx="2651760" cy="5276164"/>
          </a:xfrm>
        </p:spPr>
        <p:txBody>
          <a:bodyPr/>
          <a:lstStyle>
            <a:lvl1pPr marL="342900" indent="-34290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None/>
              <a:defRPr lang="en-US" sz="20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569912" indent="-285750">
              <a:lnSpc>
                <a:spcPts val="22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/>
              <a:tabLst/>
              <a:defRPr lang="en-US" sz="18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2pPr>
            <a:lvl3pPr marL="860425" indent="-285750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lang="en-US" sz="1600" baseline="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3pPr>
            <a:lvl4pPr marL="1139825" indent="-285750">
              <a:lnSpc>
                <a:spcPts val="2200"/>
              </a:lnSpc>
              <a:spcBef>
                <a:spcPts val="300"/>
              </a:spcBef>
              <a:defRPr lang="en-US" sz="1600" dirty="0" smtClean="0">
                <a:solidFill>
                  <a:schemeClr val="bg1"/>
                </a:solidFill>
                <a:latin typeface="+mn-lt"/>
                <a:ea typeface="Geneva" charset="0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200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30188" lvl="0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Edit Master text styles</a:t>
            </a:r>
          </a:p>
          <a:p>
            <a:pPr marL="230188" lvl="1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Second level</a:t>
            </a:r>
          </a:p>
          <a:p>
            <a:pPr marL="230188" lvl="2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Third level</a:t>
            </a:r>
          </a:p>
          <a:p>
            <a:pPr marL="230188" lvl="3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2"/>
          </p:nvPr>
        </p:nvSpPr>
        <p:spPr>
          <a:xfrm>
            <a:off x="9372272" y="1400310"/>
            <a:ext cx="2651760" cy="5276164"/>
          </a:xfrm>
        </p:spPr>
        <p:txBody>
          <a:bodyPr/>
          <a:lstStyle>
            <a:lvl1pPr marL="342900" indent="-34290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None/>
              <a:defRPr lang="en-US" sz="20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569912" indent="-285750">
              <a:lnSpc>
                <a:spcPts val="22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+mj-lt"/>
              <a:buAutoNum type="arabicPeriod"/>
              <a:tabLst/>
              <a:defRPr lang="en-US" sz="18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2pPr>
            <a:lvl3pPr marL="860425" indent="-285750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lang="en-US" sz="1600" baseline="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defRPr>
            </a:lvl3pPr>
            <a:lvl4pPr marL="1139825" indent="-285750">
              <a:lnSpc>
                <a:spcPts val="2200"/>
              </a:lnSpc>
              <a:spcBef>
                <a:spcPts val="300"/>
              </a:spcBef>
              <a:defRPr lang="en-US" sz="1600" dirty="0" smtClean="0">
                <a:solidFill>
                  <a:schemeClr val="bg1"/>
                </a:solidFill>
                <a:latin typeface="+mn-lt"/>
                <a:ea typeface="Geneva" charset="0"/>
                <a:cs typeface="Microsoft Sans Serif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Calibri" pitchFamily="34" charset="0"/>
              </a:defRPr>
            </a:lvl5pPr>
            <a:lvl6pPr>
              <a:defRPr sz="1600"/>
            </a:lvl6pPr>
            <a:lvl7pPr marL="2743200" indent="0">
              <a:buNone/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230188" lvl="0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Edit Master text styles</a:t>
            </a:r>
          </a:p>
          <a:p>
            <a:pPr marL="230188" lvl="1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Second level</a:t>
            </a:r>
          </a:p>
          <a:p>
            <a:pPr marL="230188" lvl="2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Third level</a:t>
            </a:r>
          </a:p>
          <a:p>
            <a:pPr marL="230188" lvl="3" indent="-230188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SzPct val="104000"/>
              <a:buFont typeface="Wingdings" panose="05000000000000000000" pitchFamily="2" charset="2"/>
              <a:buChar char="§"/>
            </a:pPr>
            <a:r>
              <a:rPr lang="en-US" smtClean="0"/>
              <a:t>Fourth level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1993490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1208454"/>
            <a:ext cx="4329129" cy="4880927"/>
          </a:xfrm>
          <a:prstGeom prst="rect">
            <a:avLst/>
          </a:prstGeom>
          <a:solidFill>
            <a:srgbClr val="417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853531"/>
            <a:ext cx="5571908" cy="5571906"/>
          </a:xfrm>
          <a:prstGeom prst="ellipse">
            <a:avLst/>
          </a:prstGeom>
          <a:solidFill>
            <a:srgbClr val="F3B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1208454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91066" y="1647111"/>
            <a:ext cx="4442208" cy="4365835"/>
          </a:xfrm>
        </p:spPr>
        <p:txBody>
          <a:bodyPr/>
          <a:lstStyle>
            <a:lvl1pPr marL="234950" indent="-23495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0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2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1066" y="464928"/>
            <a:ext cx="5995459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109594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1066" y="1647111"/>
            <a:ext cx="5301858" cy="4365835"/>
          </a:xfrm>
        </p:spPr>
        <p:txBody>
          <a:bodyPr/>
          <a:lstStyle>
            <a:lvl1pPr marL="234950" indent="-23495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5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1067" y="464928"/>
            <a:ext cx="5393582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1509295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5646198" y="0"/>
            <a:ext cx="6545801" cy="6858000"/>
          </a:xfrm>
          <a:prstGeom prst="rtTriangle">
            <a:avLst/>
          </a:pr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1066" y="1647111"/>
            <a:ext cx="5883940" cy="4365835"/>
          </a:xfrm>
        </p:spPr>
        <p:txBody>
          <a:bodyPr/>
          <a:lstStyle>
            <a:lvl1pPr marL="234950" indent="-23495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5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1067" y="464928"/>
            <a:ext cx="10557934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3483269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6738151" y="0"/>
            <a:ext cx="5453848" cy="685800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91066" y="1647111"/>
            <a:ext cx="5883940" cy="4365835"/>
          </a:xfrm>
        </p:spPr>
        <p:txBody>
          <a:bodyPr/>
          <a:lstStyle>
            <a:lvl1pPr marL="234950" indent="-234950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63" indent="-228600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2013" indent="-168275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88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900" indent="-228600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5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1067" y="464928"/>
            <a:ext cx="5883939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42887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3" y="1560517"/>
            <a:ext cx="12204700" cy="4881905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dirty="0"/>
          </a:p>
        </p:txBody>
      </p:sp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065" y="359340"/>
            <a:ext cx="1071587" cy="83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501651" y="6688140"/>
            <a:ext cx="2755900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2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  </a:t>
            </a:r>
            <a:r>
              <a:rPr lang="en-US" sz="600" dirty="0" smtClean="0">
                <a:solidFill>
                  <a:srgbClr val="808080"/>
                </a:solidFill>
                <a:latin typeface="Calibri"/>
                <a:cs typeface="Calibri"/>
              </a:rPr>
              <a:t>All Rights Reserved. </a:t>
            </a:r>
            <a:endParaRPr lang="en-US" sz="600" dirty="0" smtClean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8098370" y="6678616"/>
            <a:ext cx="3577167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0" hangingPunct="0">
              <a:buFontTx/>
              <a:buNone/>
              <a:defRPr/>
            </a:pPr>
            <a:r>
              <a:rPr lang="en-US" sz="700" b="1" i="0" dirty="0">
                <a:solidFill>
                  <a:srgbClr val="41748D"/>
                </a:solidFill>
                <a:latin typeface="Calibri"/>
                <a:cs typeface="Calibri"/>
              </a:rPr>
              <a:t>ebglaw.com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7533" y="2994425"/>
            <a:ext cx="10248000" cy="910855"/>
          </a:xfrm>
        </p:spPr>
        <p:txBody>
          <a:bodyPr lIns="0" tIns="0" rIns="0" bIns="0" anchor="t"/>
          <a:lstStyle>
            <a:lvl1pPr algn="r"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9132" y="4356043"/>
            <a:ext cx="8534400" cy="843600"/>
          </a:xfrm>
        </p:spPr>
        <p:txBody>
          <a:bodyPr lIns="0" tIns="0" rIns="0" bIns="0"/>
          <a:lstStyle>
            <a:lvl1pPr marL="0" indent="0" algn="r">
              <a:buNone/>
              <a:defRPr sz="2400" b="1" i="0">
                <a:solidFill>
                  <a:srgbClr val="FFC055"/>
                </a:solidFill>
                <a:latin typeface="Calibri"/>
                <a:cs typeface="Calibri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8281988" y="5287583"/>
            <a:ext cx="3362325" cy="484188"/>
          </a:xfrm>
        </p:spPr>
        <p:txBody>
          <a:bodyPr rIns="0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[DATE]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355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1" b="2283"/>
          <a:stretch/>
        </p:blipFill>
        <p:spPr>
          <a:xfrm>
            <a:off x="1524" y="0"/>
            <a:ext cx="12188952" cy="6868160"/>
          </a:xfrm>
          <a:prstGeom prst="rect">
            <a:avLst/>
          </a:prstGeom>
        </p:spPr>
      </p:pic>
      <p:sp>
        <p:nvSpPr>
          <p:cNvPr id="12" name="Text Box 10"/>
          <p:cNvSpPr txBox="1">
            <a:spLocks noChangeArrowheads="1"/>
          </p:cNvSpPr>
          <p:nvPr userDrawn="1"/>
        </p:nvSpPr>
        <p:spPr bwMode="auto">
          <a:xfrm rot="16200000">
            <a:off x="-1236141" y="5281484"/>
            <a:ext cx="2755900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</a:t>
            </a:r>
          </a:p>
        </p:txBody>
      </p:sp>
      <p:sp>
        <p:nvSpPr>
          <p:cNvPr id="13" name="Flowchart: Data 12"/>
          <p:cNvSpPr/>
          <p:nvPr userDrawn="1"/>
        </p:nvSpPr>
        <p:spPr bwMode="auto">
          <a:xfrm>
            <a:off x="2862094" y="-12167"/>
            <a:ext cx="7931863" cy="6870167"/>
          </a:xfrm>
          <a:prstGeom prst="flowChartInputOutpu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858995" y="2386646"/>
            <a:ext cx="5977548" cy="11430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779184" y="5142836"/>
            <a:ext cx="3362325" cy="484188"/>
          </a:xfrm>
        </p:spPr>
        <p:txBody>
          <a:bodyPr rIns="0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[DATE]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642311" y="3878090"/>
            <a:ext cx="5715100" cy="843600"/>
          </a:xfrm>
        </p:spPr>
        <p:txBody>
          <a:bodyPr lIns="0" tIns="0" rIns="0" bIns="0"/>
          <a:lstStyle>
            <a:lvl1pPr marL="0" indent="0" algn="r">
              <a:buNone/>
              <a:defRPr sz="2400" b="1" i="0">
                <a:solidFill>
                  <a:srgbClr val="FFC055"/>
                </a:solidFill>
                <a:latin typeface="Calibri"/>
                <a:cs typeface="Calibri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5" y="259749"/>
            <a:ext cx="1363129" cy="105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87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" t="7750" r="-66" b="8023"/>
          <a:stretch/>
        </p:blipFill>
        <p:spPr>
          <a:xfrm>
            <a:off x="-12030" y="-1"/>
            <a:ext cx="12212052" cy="6845969"/>
          </a:xfrm>
          <a:prstGeom prst="rect">
            <a:avLst/>
          </a:prstGeom>
        </p:spPr>
      </p:pic>
      <p:sp>
        <p:nvSpPr>
          <p:cNvPr id="12" name="Text Box 10"/>
          <p:cNvSpPr txBox="1">
            <a:spLocks noChangeArrowheads="1"/>
          </p:cNvSpPr>
          <p:nvPr userDrawn="1"/>
        </p:nvSpPr>
        <p:spPr bwMode="auto">
          <a:xfrm rot="16200000">
            <a:off x="-1236141" y="5281484"/>
            <a:ext cx="2755900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rgbClr val="1E4C62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|   </a:t>
            </a:r>
            <a:r>
              <a:rPr lang="en-US" sz="600" dirty="0" smtClean="0">
                <a:solidFill>
                  <a:srgbClr val="1E4C62"/>
                </a:solidFill>
                <a:latin typeface="Calibri"/>
                <a:cs typeface="Calibri"/>
              </a:rPr>
              <a:t>All Rights Reserved. </a:t>
            </a:r>
          </a:p>
        </p:txBody>
      </p:sp>
      <p:sp>
        <p:nvSpPr>
          <p:cNvPr id="13" name="Flowchart: Data 12"/>
          <p:cNvSpPr/>
          <p:nvPr userDrawn="1"/>
        </p:nvSpPr>
        <p:spPr bwMode="auto">
          <a:xfrm>
            <a:off x="2862094" y="-12167"/>
            <a:ext cx="7931863" cy="6870167"/>
          </a:xfrm>
          <a:prstGeom prst="flowChartInputOutpu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3858995" y="2386646"/>
            <a:ext cx="5977548" cy="11430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779184" y="5142836"/>
            <a:ext cx="3362325" cy="484188"/>
          </a:xfrm>
        </p:spPr>
        <p:txBody>
          <a:bodyPr rIns="0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[DATE]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642311" y="3878090"/>
            <a:ext cx="5715100" cy="843600"/>
          </a:xfrm>
        </p:spPr>
        <p:txBody>
          <a:bodyPr lIns="0" tIns="0" rIns="0" bIns="0"/>
          <a:lstStyle>
            <a:lvl1pPr marL="0" indent="0" algn="r">
              <a:buNone/>
              <a:defRPr sz="2400" b="1" i="0">
                <a:solidFill>
                  <a:srgbClr val="FFC055"/>
                </a:solidFill>
                <a:latin typeface="Calibri"/>
                <a:cs typeface="Calibri"/>
              </a:defRPr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0" y="284679"/>
            <a:ext cx="1383024" cy="107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22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F824D9F9-6C84-4F18-A02C-D165636A17F0}"/>
              </a:ext>
            </a:extLst>
          </p:cNvPr>
          <p:cNvSpPr/>
          <p:nvPr userDrawn="1"/>
        </p:nvSpPr>
        <p:spPr>
          <a:xfrm>
            <a:off x="5069186" y="4"/>
            <a:ext cx="7122817" cy="2141319"/>
          </a:xfrm>
          <a:custGeom>
            <a:avLst/>
            <a:gdLst>
              <a:gd name="connsiteX0" fmla="*/ 0 w 7004050"/>
              <a:gd name="connsiteY0" fmla="*/ 0 h 2130941"/>
              <a:gd name="connsiteX1" fmla="*/ 7004050 w 7004050"/>
              <a:gd name="connsiteY1" fmla="*/ 0 h 2130941"/>
              <a:gd name="connsiteX2" fmla="*/ 7004050 w 7004050"/>
              <a:gd name="connsiteY2" fmla="*/ 2130941 h 2130941"/>
              <a:gd name="connsiteX3" fmla="*/ 0 w 7004050"/>
              <a:gd name="connsiteY3" fmla="*/ 2130941 h 2130941"/>
              <a:gd name="connsiteX4" fmla="*/ 0 w 7004050"/>
              <a:gd name="connsiteY4" fmla="*/ 0 h 2130941"/>
              <a:gd name="connsiteX0" fmla="*/ 906780 w 7004050"/>
              <a:gd name="connsiteY0" fmla="*/ 0 h 2130941"/>
              <a:gd name="connsiteX1" fmla="*/ 7004050 w 7004050"/>
              <a:gd name="connsiteY1" fmla="*/ 0 h 2130941"/>
              <a:gd name="connsiteX2" fmla="*/ 7004050 w 7004050"/>
              <a:gd name="connsiteY2" fmla="*/ 2130941 h 2130941"/>
              <a:gd name="connsiteX3" fmla="*/ 0 w 7004050"/>
              <a:gd name="connsiteY3" fmla="*/ 2130941 h 2130941"/>
              <a:gd name="connsiteX4" fmla="*/ 906780 w 7004050"/>
              <a:gd name="connsiteY4" fmla="*/ 0 h 2130941"/>
              <a:gd name="connsiteX0" fmla="*/ 987743 w 7004050"/>
              <a:gd name="connsiteY0" fmla="*/ 0 h 2130941"/>
              <a:gd name="connsiteX1" fmla="*/ 7004050 w 7004050"/>
              <a:gd name="connsiteY1" fmla="*/ 0 h 2130941"/>
              <a:gd name="connsiteX2" fmla="*/ 7004050 w 7004050"/>
              <a:gd name="connsiteY2" fmla="*/ 2130941 h 2130941"/>
              <a:gd name="connsiteX3" fmla="*/ 0 w 7004050"/>
              <a:gd name="connsiteY3" fmla="*/ 2130941 h 2130941"/>
              <a:gd name="connsiteX4" fmla="*/ 987743 w 7004050"/>
              <a:gd name="connsiteY4" fmla="*/ 0 h 213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4050" h="2130941">
                <a:moveTo>
                  <a:pt x="987743" y="0"/>
                </a:moveTo>
                <a:lnTo>
                  <a:pt x="7004050" y="0"/>
                </a:lnTo>
                <a:lnTo>
                  <a:pt x="7004050" y="2130941"/>
                </a:lnTo>
                <a:lnTo>
                  <a:pt x="0" y="2130941"/>
                </a:lnTo>
                <a:lnTo>
                  <a:pt x="987743" y="0"/>
                </a:lnTo>
                <a:close/>
              </a:path>
            </a:pathLst>
          </a:custGeom>
          <a:solidFill>
            <a:srgbClr val="1E4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244850"/>
            <a:ext cx="12192000" cy="209080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cap="none" baseline="0">
                <a:solidFill>
                  <a:srgbClr val="41748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351537"/>
            <a:ext cx="12192000" cy="50316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 b="0" cap="all" baseline="0">
                <a:solidFill>
                  <a:srgbClr val="7B7966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subtitle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BEFE553F-9A9D-4645-9AD0-E809F2C368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937" y="-24337"/>
            <a:ext cx="6026289" cy="2165656"/>
          </a:xfrm>
          <a:custGeom>
            <a:avLst/>
            <a:gdLst>
              <a:gd name="connsiteX0" fmla="*/ 0 w 5888038"/>
              <a:gd name="connsiteY0" fmla="*/ 2130425 h 2130425"/>
              <a:gd name="connsiteX1" fmla="*/ 532606 w 5888038"/>
              <a:gd name="connsiteY1" fmla="*/ 0 h 2130425"/>
              <a:gd name="connsiteX2" fmla="*/ 5888038 w 5888038"/>
              <a:gd name="connsiteY2" fmla="*/ 0 h 2130425"/>
              <a:gd name="connsiteX3" fmla="*/ 5355432 w 5888038"/>
              <a:gd name="connsiteY3" fmla="*/ 2130425 h 2130425"/>
              <a:gd name="connsiteX4" fmla="*/ 0 w 5888038"/>
              <a:gd name="connsiteY4" fmla="*/ 2130425 h 2130425"/>
              <a:gd name="connsiteX0" fmla="*/ 0 w 5888038"/>
              <a:gd name="connsiteY0" fmla="*/ 2138045 h 2138045"/>
              <a:gd name="connsiteX1" fmla="*/ 6826 w 5888038"/>
              <a:gd name="connsiteY1" fmla="*/ 0 h 2138045"/>
              <a:gd name="connsiteX2" fmla="*/ 5888038 w 5888038"/>
              <a:gd name="connsiteY2" fmla="*/ 7620 h 2138045"/>
              <a:gd name="connsiteX3" fmla="*/ 5355432 w 5888038"/>
              <a:gd name="connsiteY3" fmla="*/ 2138045 h 2138045"/>
              <a:gd name="connsiteX4" fmla="*/ 0 w 5888038"/>
              <a:gd name="connsiteY4" fmla="*/ 2138045 h 2138045"/>
              <a:gd name="connsiteX0" fmla="*/ 0 w 5888038"/>
              <a:gd name="connsiteY0" fmla="*/ 2138045 h 2138045"/>
              <a:gd name="connsiteX1" fmla="*/ 6826 w 5888038"/>
              <a:gd name="connsiteY1" fmla="*/ 0 h 2138045"/>
              <a:gd name="connsiteX2" fmla="*/ 5888038 w 5888038"/>
              <a:gd name="connsiteY2" fmla="*/ 7620 h 2138045"/>
              <a:gd name="connsiteX3" fmla="*/ 4913472 w 5888038"/>
              <a:gd name="connsiteY3" fmla="*/ 2138045 h 2138045"/>
              <a:gd name="connsiteX4" fmla="*/ 0 w 5888038"/>
              <a:gd name="connsiteY4" fmla="*/ 2138045 h 213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8038" h="2138045">
                <a:moveTo>
                  <a:pt x="0" y="2138045"/>
                </a:moveTo>
                <a:cubicBezTo>
                  <a:pt x="2275" y="1425363"/>
                  <a:pt x="4551" y="712682"/>
                  <a:pt x="6826" y="0"/>
                </a:cubicBezTo>
                <a:lnTo>
                  <a:pt x="5888038" y="7620"/>
                </a:lnTo>
                <a:lnTo>
                  <a:pt x="4913472" y="2138045"/>
                </a:lnTo>
                <a:lnTo>
                  <a:pt x="0" y="2138045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Click icon to add picture</a:t>
            </a: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1" y="5526161"/>
            <a:ext cx="12199939" cy="133184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241" y="558180"/>
            <a:ext cx="1282849" cy="1000622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 bwMode="auto">
          <a:xfrm>
            <a:off x="-3970" y="5471830"/>
            <a:ext cx="12199939" cy="62281"/>
          </a:xfrm>
          <a:prstGeom prst="rect">
            <a:avLst/>
          </a:prstGeom>
          <a:solidFill>
            <a:srgbClr val="FFC055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9490545" y="6562553"/>
            <a:ext cx="27093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8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8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 </a:t>
            </a:r>
            <a:r>
              <a:rPr lang="en-US" sz="8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175846"/>
            <a:ext cx="3937000" cy="469900"/>
          </a:xfrm>
        </p:spPr>
        <p:txBody>
          <a:bodyPr anchor="ctr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195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2" y="398465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667667" y="2893167"/>
            <a:ext cx="0" cy="1665127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2927240" y="2943915"/>
            <a:ext cx="1614653" cy="1598668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  <p:sp>
        <p:nvSpPr>
          <p:cNvPr id="18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93112" y="3231424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793442" y="2943919"/>
            <a:ext cx="4293367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676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6E83978C-806B-4139-A7F3-7533246B9EB3}"/>
              </a:ext>
            </a:extLst>
          </p:cNvPr>
          <p:cNvSpPr/>
          <p:nvPr userDrawn="1"/>
        </p:nvSpPr>
        <p:spPr bwMode="auto">
          <a:xfrm>
            <a:off x="0" y="1061357"/>
            <a:ext cx="3519845" cy="324547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102"/>
            <a:ext cx="6626926" cy="4919898"/>
          </a:xfrm>
          <a:prstGeom prst="rect">
            <a:avLst/>
          </a:prstGeom>
        </p:spPr>
      </p:pic>
      <p:sp>
        <p:nvSpPr>
          <p:cNvPr id="10" name="Freeform: Shape 22">
            <a:extLst>
              <a:ext uri="{FF2B5EF4-FFF2-40B4-BE49-F238E27FC236}">
                <a16:creationId xmlns:a16="http://schemas.microsoft.com/office/drawing/2014/main" id="{AD80C4B2-159A-4A63-B216-21A634ADB86B}"/>
              </a:ext>
            </a:extLst>
          </p:cNvPr>
          <p:cNvSpPr/>
          <p:nvPr userDrawn="1"/>
        </p:nvSpPr>
        <p:spPr bwMode="auto">
          <a:xfrm>
            <a:off x="0" y="1936647"/>
            <a:ext cx="6628590" cy="4921353"/>
          </a:xfrm>
          <a:custGeom>
            <a:avLst/>
            <a:gdLst>
              <a:gd name="connsiteX0" fmla="*/ 1890214 w 5693690"/>
              <a:gd name="connsiteY0" fmla="*/ 242 h 4227243"/>
              <a:gd name="connsiteX1" fmla="*/ 2583738 w 5693690"/>
              <a:gd name="connsiteY1" fmla="*/ 269619 h 4227243"/>
              <a:gd name="connsiteX2" fmla="*/ 5393532 w 5693690"/>
              <a:gd name="connsiteY2" fmla="*/ 2957255 h 4227243"/>
              <a:gd name="connsiteX3" fmla="*/ 5545218 w 5693690"/>
              <a:gd name="connsiteY3" fmla="*/ 4176431 h 4227243"/>
              <a:gd name="connsiteX4" fmla="*/ 5509573 w 5693690"/>
              <a:gd name="connsiteY4" fmla="*/ 4227243 h 4227243"/>
              <a:gd name="connsiteX5" fmla="*/ 0 w 5693690"/>
              <a:gd name="connsiteY5" fmla="*/ 4227243 h 4227243"/>
              <a:gd name="connsiteX6" fmla="*/ 0 w 5693690"/>
              <a:gd name="connsiteY6" fmla="*/ 1564465 h 4227243"/>
              <a:gd name="connsiteX7" fmla="*/ 1209339 w 5693690"/>
              <a:gd name="connsiteY7" fmla="*/ 300160 h 4227243"/>
              <a:gd name="connsiteX8" fmla="*/ 1890214 w 5693690"/>
              <a:gd name="connsiteY8" fmla="*/ 242 h 422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3690" h="4227243">
                <a:moveTo>
                  <a:pt x="1890214" y="242"/>
                </a:moveTo>
                <a:cubicBezTo>
                  <a:pt x="2138931" y="-5285"/>
                  <a:pt x="2389757" y="84071"/>
                  <a:pt x="2583738" y="269619"/>
                </a:cubicBezTo>
                <a:lnTo>
                  <a:pt x="5393532" y="2957255"/>
                </a:lnTo>
                <a:cubicBezTo>
                  <a:pt x="5733000" y="3281965"/>
                  <a:pt x="5785902" y="3793673"/>
                  <a:pt x="5545218" y="4176431"/>
                </a:cubicBezTo>
                <a:lnTo>
                  <a:pt x="5509573" y="4227243"/>
                </a:lnTo>
                <a:lnTo>
                  <a:pt x="0" y="4227243"/>
                </a:lnTo>
                <a:lnTo>
                  <a:pt x="0" y="1564465"/>
                </a:lnTo>
                <a:lnTo>
                  <a:pt x="1209339" y="300160"/>
                </a:lnTo>
                <a:cubicBezTo>
                  <a:pt x="1394887" y="106178"/>
                  <a:pt x="1641496" y="5769"/>
                  <a:pt x="1890214" y="242"/>
                </a:cubicBezTo>
                <a:close/>
              </a:path>
            </a:pathLst>
          </a:custGeom>
          <a:solidFill>
            <a:schemeClr val="tx1">
              <a:alpha val="57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F396263B-1A57-4612-95D4-87770F34C4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1138" y="963713"/>
            <a:ext cx="1554480" cy="120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: Shape 25">
            <a:extLst>
              <a:ext uri="{FF2B5EF4-FFF2-40B4-BE49-F238E27FC236}">
                <a16:creationId xmlns:a16="http://schemas.microsoft.com/office/drawing/2014/main" id="{977F64A9-AD82-4621-B79B-FF20BCC07565}"/>
              </a:ext>
            </a:extLst>
          </p:cNvPr>
          <p:cNvSpPr/>
          <p:nvPr userDrawn="1"/>
        </p:nvSpPr>
        <p:spPr bwMode="auto">
          <a:xfrm rot="10800000">
            <a:off x="10515600" y="0"/>
            <a:ext cx="1676397" cy="1244630"/>
          </a:xfrm>
          <a:custGeom>
            <a:avLst/>
            <a:gdLst>
              <a:gd name="connsiteX0" fmla="*/ 1890214 w 5693690"/>
              <a:gd name="connsiteY0" fmla="*/ 242 h 4227243"/>
              <a:gd name="connsiteX1" fmla="*/ 2583738 w 5693690"/>
              <a:gd name="connsiteY1" fmla="*/ 269619 h 4227243"/>
              <a:gd name="connsiteX2" fmla="*/ 5393532 w 5693690"/>
              <a:gd name="connsiteY2" fmla="*/ 2957255 h 4227243"/>
              <a:gd name="connsiteX3" fmla="*/ 5545218 w 5693690"/>
              <a:gd name="connsiteY3" fmla="*/ 4176431 h 4227243"/>
              <a:gd name="connsiteX4" fmla="*/ 5509573 w 5693690"/>
              <a:gd name="connsiteY4" fmla="*/ 4227243 h 4227243"/>
              <a:gd name="connsiteX5" fmla="*/ 0 w 5693690"/>
              <a:gd name="connsiteY5" fmla="*/ 4227243 h 4227243"/>
              <a:gd name="connsiteX6" fmla="*/ 0 w 5693690"/>
              <a:gd name="connsiteY6" fmla="*/ 1564465 h 4227243"/>
              <a:gd name="connsiteX7" fmla="*/ 1209339 w 5693690"/>
              <a:gd name="connsiteY7" fmla="*/ 300160 h 4227243"/>
              <a:gd name="connsiteX8" fmla="*/ 1890214 w 5693690"/>
              <a:gd name="connsiteY8" fmla="*/ 242 h 422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3690" h="4227243">
                <a:moveTo>
                  <a:pt x="1890214" y="242"/>
                </a:moveTo>
                <a:cubicBezTo>
                  <a:pt x="2138931" y="-5285"/>
                  <a:pt x="2389757" y="84071"/>
                  <a:pt x="2583738" y="269619"/>
                </a:cubicBezTo>
                <a:lnTo>
                  <a:pt x="5393532" y="2957255"/>
                </a:lnTo>
                <a:cubicBezTo>
                  <a:pt x="5733000" y="3281965"/>
                  <a:pt x="5785902" y="3793673"/>
                  <a:pt x="5545218" y="4176431"/>
                </a:cubicBezTo>
                <a:lnTo>
                  <a:pt x="5509573" y="4227243"/>
                </a:lnTo>
                <a:lnTo>
                  <a:pt x="0" y="4227243"/>
                </a:lnTo>
                <a:lnTo>
                  <a:pt x="0" y="1564465"/>
                </a:lnTo>
                <a:lnTo>
                  <a:pt x="1209339" y="300160"/>
                </a:lnTo>
                <a:cubicBezTo>
                  <a:pt x="1394887" y="106178"/>
                  <a:pt x="1641496" y="5769"/>
                  <a:pt x="1890214" y="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440518" y="2675106"/>
            <a:ext cx="5715101" cy="1560001"/>
          </a:xfrm>
        </p:spPr>
        <p:txBody>
          <a:bodyPr/>
          <a:lstStyle>
            <a:lvl1pPr algn="r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752114" y="5583006"/>
            <a:ext cx="2403504" cy="484188"/>
          </a:xfrm>
        </p:spPr>
        <p:txBody>
          <a:bodyPr rIns="0"/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[DATE]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5440517" y="4531171"/>
            <a:ext cx="5715101" cy="843600"/>
          </a:xfrm>
        </p:spPr>
        <p:txBody>
          <a:bodyPr lIns="0" tIns="0" rIns="0" bIns="0"/>
          <a:lstStyle>
            <a:lvl1pPr marL="0" indent="0" algn="r">
              <a:buNone/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705D5D-C2AB-4301-ABB9-BEE1CFE7692E}"/>
              </a:ext>
            </a:extLst>
          </p:cNvPr>
          <p:cNvCxnSpPr/>
          <p:nvPr userDrawn="1"/>
        </p:nvCxnSpPr>
        <p:spPr bwMode="auto">
          <a:xfrm>
            <a:off x="347742" y="0"/>
            <a:ext cx="1677001" cy="1549642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chemeClr val="accent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3EA79C-D5D4-4312-9153-458B96EC45C5}"/>
              </a:ext>
            </a:extLst>
          </p:cNvPr>
          <p:cNvCxnSpPr/>
          <p:nvPr userDrawn="1"/>
        </p:nvCxnSpPr>
        <p:spPr bwMode="auto">
          <a:xfrm>
            <a:off x="6965929" y="5989515"/>
            <a:ext cx="939862" cy="868485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8" name="Text Box 10"/>
          <p:cNvSpPr txBox="1">
            <a:spLocks noChangeArrowheads="1"/>
          </p:cNvSpPr>
          <p:nvPr userDrawn="1"/>
        </p:nvSpPr>
        <p:spPr bwMode="auto">
          <a:xfrm>
            <a:off x="501651" y="6688139"/>
            <a:ext cx="2755900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</a:t>
            </a:r>
          </a:p>
        </p:txBody>
      </p:sp>
      <p:sp>
        <p:nvSpPr>
          <p:cNvPr id="19" name="Text Box 10"/>
          <p:cNvSpPr txBox="1">
            <a:spLocks noChangeArrowheads="1"/>
          </p:cNvSpPr>
          <p:nvPr userDrawn="1"/>
        </p:nvSpPr>
        <p:spPr bwMode="auto">
          <a:xfrm>
            <a:off x="7578450" y="6678613"/>
            <a:ext cx="3577167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0" hangingPunct="0">
              <a:buFontTx/>
              <a:buNone/>
              <a:defRPr/>
            </a:pPr>
            <a:r>
              <a:rPr lang="en-US" sz="700" b="1" i="0" dirty="0" err="1">
                <a:solidFill>
                  <a:schemeClr val="accent1"/>
                </a:solidFill>
                <a:latin typeface="Calibri"/>
                <a:cs typeface="Calibri"/>
              </a:rPr>
              <a:t>ebglaw.com</a:t>
            </a:r>
            <a:endParaRPr lang="en-US" sz="700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5248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2" y="398465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654664" y="1801092"/>
            <a:ext cx="0" cy="1665127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2914240" y="1851840"/>
            <a:ext cx="1614653" cy="1598668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4661249" y="3959501"/>
            <a:ext cx="0" cy="1665127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12"/>
          <p:cNvSpPr>
            <a:spLocks noGrp="1"/>
          </p:cNvSpPr>
          <p:nvPr>
            <p:ph type="pic" sz="quarter" idx="18" hasCustomPrompt="1"/>
          </p:nvPr>
        </p:nvSpPr>
        <p:spPr>
          <a:xfrm>
            <a:off x="2920824" y="4010249"/>
            <a:ext cx="1614653" cy="1598668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35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3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82237" y="2139349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782567" y="1851842"/>
            <a:ext cx="4293367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882237" y="4299345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782567" y="4011838"/>
            <a:ext cx="4293367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23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4629431" y="1571637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3294221" y="1578777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27052" y="398465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4629431" y="3286447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icture Placeholder 12"/>
          <p:cNvSpPr>
            <a:spLocks noGrp="1"/>
          </p:cNvSpPr>
          <p:nvPr>
            <p:ph type="pic" sz="quarter" idx="18" hasCustomPrompt="1"/>
          </p:nvPr>
        </p:nvSpPr>
        <p:spPr>
          <a:xfrm>
            <a:off x="3294221" y="3293583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cxnSp>
        <p:nvCxnSpPr>
          <p:cNvPr id="63" name="Straight Connector 62"/>
          <p:cNvCxnSpPr/>
          <p:nvPr userDrawn="1"/>
        </p:nvCxnSpPr>
        <p:spPr>
          <a:xfrm>
            <a:off x="4629431" y="5015526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icture Placeholder 12"/>
          <p:cNvSpPr>
            <a:spLocks noGrp="1"/>
          </p:cNvSpPr>
          <p:nvPr>
            <p:ph type="pic" sz="quarter" idx="23" hasCustomPrompt="1"/>
          </p:nvPr>
        </p:nvSpPr>
        <p:spPr>
          <a:xfrm>
            <a:off x="3294221" y="5022666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29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31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38193" y="1854380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7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738523" y="1566875"/>
            <a:ext cx="4293367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4838193" y="3574682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2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738523" y="3287177"/>
            <a:ext cx="4293367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4838193" y="5312837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4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4738523" y="5025332"/>
            <a:ext cx="4293367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44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1776539" y="2031938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441329" y="2039078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27052" y="398465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790716" y="3768589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icture Placeholder 12"/>
          <p:cNvSpPr>
            <a:spLocks noGrp="1"/>
          </p:cNvSpPr>
          <p:nvPr>
            <p:ph type="pic" sz="quarter" idx="18" hasCustomPrompt="1"/>
          </p:nvPr>
        </p:nvSpPr>
        <p:spPr>
          <a:xfrm>
            <a:off x="455507" y="3775729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cxnSp>
        <p:nvCxnSpPr>
          <p:cNvPr id="47" name="Straight Connector 46"/>
          <p:cNvCxnSpPr/>
          <p:nvPr userDrawn="1"/>
        </p:nvCxnSpPr>
        <p:spPr>
          <a:xfrm>
            <a:off x="7518367" y="2046206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12"/>
          <p:cNvSpPr>
            <a:spLocks noGrp="1"/>
          </p:cNvSpPr>
          <p:nvPr>
            <p:ph type="pic" sz="quarter" idx="23" hasCustomPrompt="1"/>
          </p:nvPr>
        </p:nvSpPr>
        <p:spPr>
          <a:xfrm>
            <a:off x="6197333" y="2053346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cxnSp>
        <p:nvCxnSpPr>
          <p:cNvPr id="53" name="Straight Connector 52"/>
          <p:cNvCxnSpPr/>
          <p:nvPr userDrawn="1"/>
        </p:nvCxnSpPr>
        <p:spPr>
          <a:xfrm>
            <a:off x="7532543" y="3782857"/>
            <a:ext cx="0" cy="1241396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icture Placeholder 12"/>
          <p:cNvSpPr>
            <a:spLocks noGrp="1"/>
          </p:cNvSpPr>
          <p:nvPr>
            <p:ph type="pic" sz="quarter" idx="28" hasCustomPrompt="1"/>
          </p:nvPr>
        </p:nvSpPr>
        <p:spPr>
          <a:xfrm>
            <a:off x="6197333" y="3766970"/>
            <a:ext cx="1209439" cy="121999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40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44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75284" y="2319447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2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875614" y="2031942"/>
            <a:ext cx="4293367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2074956" y="4063234"/>
            <a:ext cx="3992488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4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1975286" y="3775729"/>
            <a:ext cx="4193695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7719572" y="2320178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7619902" y="2032673"/>
            <a:ext cx="4293367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7819244" y="4054475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5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719574" y="3766970"/>
            <a:ext cx="4293367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45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spect="1"/>
          </p:cNvSpPr>
          <p:nvPr userDrawn="1"/>
        </p:nvSpPr>
        <p:spPr bwMode="auto">
          <a:xfrm>
            <a:off x="4193736" y="249991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527052" y="398465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81274" y="277971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81600" y="2492208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2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206833" y="2515501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2065279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2" y="398465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>
            <a:spLocks noChangeAspect="1"/>
          </p:cNvSpPr>
          <p:nvPr userDrawn="1"/>
        </p:nvSpPr>
        <p:spPr bwMode="auto">
          <a:xfrm>
            <a:off x="1996576" y="2548569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84114" y="2828370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184440" y="2540865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7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2009673" y="2564158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8" name="Rectangle 37"/>
          <p:cNvSpPr>
            <a:spLocks noChangeAspect="1"/>
          </p:cNvSpPr>
          <p:nvPr userDrawn="1"/>
        </p:nvSpPr>
        <p:spPr bwMode="auto">
          <a:xfrm>
            <a:off x="5950426" y="252527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237965" y="280507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38291" y="2517568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1" name="Picture Placeholder 21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5963525" y="2540861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18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3005986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2" y="398465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>
            <a:spLocks noChangeAspect="1"/>
          </p:cNvSpPr>
          <p:nvPr userDrawn="1"/>
        </p:nvSpPr>
        <p:spPr bwMode="auto">
          <a:xfrm>
            <a:off x="492926" y="2548569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80465" y="2828370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680792" y="2540865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7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06025" y="2564158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8" name="Rectangle 37"/>
          <p:cNvSpPr>
            <a:spLocks noChangeAspect="1"/>
          </p:cNvSpPr>
          <p:nvPr userDrawn="1"/>
        </p:nvSpPr>
        <p:spPr bwMode="auto">
          <a:xfrm>
            <a:off x="4290766" y="252527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578305" y="280507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78632" y="2517568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1" name="Picture Placeholder 21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303865" y="2540861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17" name="Rectangle 16"/>
          <p:cNvSpPr>
            <a:spLocks noChangeAspect="1"/>
          </p:cNvSpPr>
          <p:nvPr userDrawn="1"/>
        </p:nvSpPr>
        <p:spPr bwMode="auto">
          <a:xfrm>
            <a:off x="8088701" y="2508195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9376239" y="2787996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9276564" y="2500491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0" name="Picture Placeholder 21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8101800" y="2523784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4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6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310540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2" y="398465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>
            <a:spLocks noChangeAspect="1"/>
          </p:cNvSpPr>
          <p:nvPr userDrawn="1"/>
        </p:nvSpPr>
        <p:spPr bwMode="auto">
          <a:xfrm>
            <a:off x="1936033" y="1755511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23571" y="2035312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123896" y="174780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7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949132" y="1771100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8" name="Rectangle 37"/>
          <p:cNvSpPr>
            <a:spLocks noChangeAspect="1"/>
          </p:cNvSpPr>
          <p:nvPr userDrawn="1"/>
        </p:nvSpPr>
        <p:spPr bwMode="auto">
          <a:xfrm>
            <a:off x="5733871" y="1732214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021411" y="2012015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921736" y="1724510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1" name="Picture Placeholder 21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5746972" y="1747803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3" name="Rectangle 22"/>
          <p:cNvSpPr>
            <a:spLocks noChangeAspect="1"/>
          </p:cNvSpPr>
          <p:nvPr userDrawn="1"/>
        </p:nvSpPr>
        <p:spPr bwMode="auto">
          <a:xfrm>
            <a:off x="1949146" y="411900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236685" y="439880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137012" y="4111298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6" name="Picture Placeholder 21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1962245" y="4134591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7" name="Rectangle 26"/>
          <p:cNvSpPr>
            <a:spLocks noChangeAspect="1"/>
          </p:cNvSpPr>
          <p:nvPr userDrawn="1"/>
        </p:nvSpPr>
        <p:spPr bwMode="auto">
          <a:xfrm>
            <a:off x="5746986" y="4095705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034525" y="4375506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9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934852" y="4088001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0" name="Picture Placeholder 21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5760084" y="4111294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2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34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1387607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2" y="398465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>
            <a:spLocks noChangeAspect="1"/>
          </p:cNvSpPr>
          <p:nvPr userDrawn="1"/>
        </p:nvSpPr>
        <p:spPr bwMode="auto">
          <a:xfrm>
            <a:off x="486837" y="1747408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74375" y="2027209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674700" y="1739702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7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99936" y="1762997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8" name="Rectangle 37"/>
          <p:cNvSpPr>
            <a:spLocks noChangeAspect="1"/>
          </p:cNvSpPr>
          <p:nvPr userDrawn="1"/>
        </p:nvSpPr>
        <p:spPr bwMode="auto">
          <a:xfrm>
            <a:off x="4284677" y="1724111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572215" y="2003912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72540" y="1716407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1" name="Picture Placeholder 21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297776" y="1739700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3" name="Rectangle 22"/>
          <p:cNvSpPr>
            <a:spLocks noChangeAspect="1"/>
          </p:cNvSpPr>
          <p:nvPr userDrawn="1"/>
        </p:nvSpPr>
        <p:spPr bwMode="auto">
          <a:xfrm>
            <a:off x="2450085" y="4110899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737623" y="4390700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637948" y="4103195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6" name="Picture Placeholder 21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463184" y="4126488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7" name="Rectangle 26"/>
          <p:cNvSpPr>
            <a:spLocks noChangeAspect="1"/>
          </p:cNvSpPr>
          <p:nvPr userDrawn="1"/>
        </p:nvSpPr>
        <p:spPr bwMode="auto">
          <a:xfrm>
            <a:off x="6247925" y="408760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7535463" y="436740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9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435788" y="4079898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0" name="Picture Placeholder 21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261024" y="4103191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1" name="Rectangle 30"/>
          <p:cNvSpPr>
            <a:spLocks noChangeAspect="1"/>
          </p:cNvSpPr>
          <p:nvPr userDrawn="1"/>
        </p:nvSpPr>
        <p:spPr bwMode="auto">
          <a:xfrm>
            <a:off x="8108616" y="169982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9396154" y="197962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3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296480" y="1692118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4" name="Picture Placeholder 21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121713" y="1715411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43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45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49018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2" y="398465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22" name="Rectangle 21"/>
          <p:cNvSpPr>
            <a:spLocks noChangeAspect="1"/>
          </p:cNvSpPr>
          <p:nvPr userDrawn="1"/>
        </p:nvSpPr>
        <p:spPr bwMode="auto">
          <a:xfrm>
            <a:off x="486837" y="1747408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74375" y="2027209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6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674700" y="1739702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7" name="Picture Placeholder 21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99936" y="1762997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8" name="Rectangle 37"/>
          <p:cNvSpPr>
            <a:spLocks noChangeAspect="1"/>
          </p:cNvSpPr>
          <p:nvPr userDrawn="1"/>
        </p:nvSpPr>
        <p:spPr bwMode="auto">
          <a:xfrm>
            <a:off x="4284677" y="1724111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572215" y="2003912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0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72540" y="1716407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1" name="Picture Placeholder 21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297776" y="1739700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3" name="Rectangle 22"/>
          <p:cNvSpPr>
            <a:spLocks noChangeAspect="1"/>
          </p:cNvSpPr>
          <p:nvPr userDrawn="1"/>
        </p:nvSpPr>
        <p:spPr bwMode="auto">
          <a:xfrm>
            <a:off x="499950" y="4110899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1787489" y="4390700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687816" y="4103195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26" name="Picture Placeholder 21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513049" y="4126488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27" name="Rectangle 26"/>
          <p:cNvSpPr>
            <a:spLocks noChangeAspect="1"/>
          </p:cNvSpPr>
          <p:nvPr userDrawn="1"/>
        </p:nvSpPr>
        <p:spPr bwMode="auto">
          <a:xfrm>
            <a:off x="4297790" y="408760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5585329" y="436740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29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85656" y="4079898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0" name="Picture Placeholder 21"/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310889" y="4103191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31" name="Rectangle 30"/>
          <p:cNvSpPr>
            <a:spLocks noChangeAspect="1"/>
          </p:cNvSpPr>
          <p:nvPr userDrawn="1"/>
        </p:nvSpPr>
        <p:spPr bwMode="auto">
          <a:xfrm>
            <a:off x="8108616" y="1725821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9396154" y="2005622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33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296480" y="1718114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4" name="Picture Placeholder 21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121713" y="1741410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42" name="Rectangle 41"/>
          <p:cNvSpPr>
            <a:spLocks noChangeAspect="1"/>
          </p:cNvSpPr>
          <p:nvPr userDrawn="1"/>
        </p:nvSpPr>
        <p:spPr bwMode="auto">
          <a:xfrm>
            <a:off x="8121730" y="4089312"/>
            <a:ext cx="1097665" cy="1457172"/>
          </a:xfrm>
          <a:prstGeom prst="rect">
            <a:avLst/>
          </a:prstGeom>
          <a:solidFill>
            <a:srgbClr val="41748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charset="0"/>
              <a:cs typeface="Geneva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9409267" y="4369113"/>
            <a:ext cx="2467871" cy="19092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44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309595" y="4081608"/>
            <a:ext cx="2589213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45" name="Picture Placeholder 21"/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134829" y="4104901"/>
            <a:ext cx="1071451" cy="1428600"/>
          </a:xfrm>
          <a:effectLst/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headshot</a:t>
            </a:r>
            <a:endParaRPr lang="en-US" dirty="0"/>
          </a:p>
        </p:txBody>
      </p:sp>
      <p:sp>
        <p:nvSpPr>
          <p:cNvPr id="47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49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6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3434444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4" y="1322773"/>
            <a:ext cx="9937180" cy="4775787"/>
          </a:xfrm>
        </p:spPr>
        <p:txBody>
          <a:bodyPr/>
          <a:lstStyle>
            <a:lvl1pPr marL="347654" indent="-347654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AutoNum type="arabicPeriod"/>
              <a:defRPr sz="2000" baseline="0">
                <a:solidFill>
                  <a:srgbClr val="606060"/>
                </a:solidFill>
                <a:latin typeface="Calibri"/>
                <a:cs typeface="Calibri"/>
              </a:defRPr>
            </a:lvl1pPr>
            <a:lvl2pPr marL="576248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+mj-lt"/>
              <a:buAutoNum type="romanLcPeriod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973114" indent="-279393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2000">
                <a:solidFill>
                  <a:srgbClr val="606060"/>
                </a:solidFill>
                <a:latin typeface="Microsoft Sans Serif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20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</a:p>
          <a:p>
            <a:pPr lvl="0"/>
            <a:r>
              <a:rPr lang="en-US" dirty="0" smtClean="0"/>
              <a:t>Item 4</a:t>
            </a:r>
          </a:p>
          <a:p>
            <a:pPr lvl="0"/>
            <a:r>
              <a:rPr lang="en-US" dirty="0" smtClean="0"/>
              <a:t>Item 5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7052" y="398465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Agenda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3314674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Bi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27051" y="398464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Presented by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667666" y="2893163"/>
            <a:ext cx="0" cy="1665127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2927240" y="2943915"/>
            <a:ext cx="1614653" cy="1598668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dirty="0" smtClean="0"/>
              <a:t>&lt;HEADSHOT&gt;</a:t>
            </a:r>
            <a:endParaRPr lang="en-US" dirty="0"/>
          </a:p>
        </p:txBody>
      </p:sp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0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 userDrawn="1"/>
        </p:nvSpPr>
        <p:spPr bwMode="auto">
          <a:xfrm rot="16200000">
            <a:off x="-1735970" y="4591436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err="1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  <a:endParaRPr lang="en-US" sz="600" b="1" i="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8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93112" y="3231424"/>
            <a:ext cx="4092160" cy="13268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 smtClean="0"/>
              <a:t>&lt;TITLE&gt;</a:t>
            </a:r>
            <a:br>
              <a:rPr lang="en-US" noProof="0" dirty="0" smtClean="0"/>
            </a:br>
            <a:r>
              <a:rPr lang="en-US" noProof="0" dirty="0" smtClean="0"/>
              <a:t>&lt;EMAIL&gt;</a:t>
            </a:r>
          </a:p>
          <a:p>
            <a:pPr lvl="0"/>
            <a:r>
              <a:rPr lang="en-US" noProof="0" dirty="0" smtClean="0"/>
              <a:t>&lt;PHONE&gt;</a:t>
            </a:r>
            <a:endParaRPr lang="en-US" noProof="0" dirty="0"/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2528640A-3FC0-4E06-B371-0EC2DCACCEE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793440" y="2943915"/>
            <a:ext cx="4293366" cy="262149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>
                <a:solidFill>
                  <a:srgbClr val="41748D"/>
                </a:solidFill>
              </a:defRPr>
            </a:lvl1pPr>
          </a:lstStyle>
          <a:p>
            <a:pPr lvl="0"/>
            <a:r>
              <a:rPr lang="en-US" dirty="0" smtClean="0"/>
              <a:t>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11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519725" y="1265007"/>
            <a:ext cx="1643763" cy="4327987"/>
            <a:chOff x="5535032" y="1797910"/>
            <a:chExt cx="1571678" cy="4327987"/>
          </a:xfrm>
        </p:grpSpPr>
        <p:grpSp>
          <p:nvGrpSpPr>
            <p:cNvPr id="9" name="Group 8"/>
            <p:cNvGrpSpPr/>
            <p:nvPr/>
          </p:nvGrpSpPr>
          <p:grpSpPr>
            <a:xfrm>
              <a:off x="5787750" y="2073614"/>
              <a:ext cx="602007" cy="602007"/>
              <a:chOff x="3980140" y="1644260"/>
              <a:chExt cx="602007" cy="602007"/>
            </a:xfrm>
          </p:grpSpPr>
          <p:sp>
            <p:nvSpPr>
              <p:cNvPr id="47" name="Rectangle 46"/>
              <p:cNvSpPr/>
              <p:nvPr/>
            </p:nvSpPr>
            <p:spPr bwMode="auto">
              <a:xfrm rot="2700000">
                <a:off x="3981659" y="1646256"/>
                <a:ext cx="599658" cy="599658"/>
              </a:xfrm>
              <a:prstGeom prst="rect">
                <a:avLst/>
              </a:prstGeom>
              <a:solidFill>
                <a:srgbClr val="41748D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 bwMode="auto">
              <a:xfrm rot="2700000">
                <a:off x="3980140" y="1644260"/>
                <a:ext cx="602007" cy="602007"/>
              </a:xfrm>
              <a:custGeom>
                <a:avLst/>
                <a:gdLst>
                  <a:gd name="connsiteX0" fmla="*/ 0 w 918334"/>
                  <a:gd name="connsiteY0" fmla="*/ 0 h 918334"/>
                  <a:gd name="connsiteX1" fmla="*/ 3099 w 918334"/>
                  <a:gd name="connsiteY1" fmla="*/ 0 h 918334"/>
                  <a:gd name="connsiteX2" fmla="*/ 918334 w 918334"/>
                  <a:gd name="connsiteY2" fmla="*/ 915236 h 918334"/>
                  <a:gd name="connsiteX3" fmla="*/ 918334 w 918334"/>
                  <a:gd name="connsiteY3" fmla="*/ 918334 h 918334"/>
                  <a:gd name="connsiteX4" fmla="*/ 0 w 918334"/>
                  <a:gd name="connsiteY4" fmla="*/ 918334 h 91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334" h="918334">
                    <a:moveTo>
                      <a:pt x="0" y="0"/>
                    </a:moveTo>
                    <a:lnTo>
                      <a:pt x="3099" y="0"/>
                    </a:lnTo>
                    <a:lnTo>
                      <a:pt x="918334" y="915236"/>
                    </a:lnTo>
                    <a:lnTo>
                      <a:pt x="918334" y="918334"/>
                    </a:lnTo>
                    <a:lnTo>
                      <a:pt x="0" y="918334"/>
                    </a:lnTo>
                    <a:close/>
                  </a:path>
                </a:pathLst>
              </a:custGeom>
              <a:solidFill>
                <a:srgbClr val="000000">
                  <a:alpha val="19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244969" y="2537456"/>
              <a:ext cx="602007" cy="604773"/>
              <a:chOff x="4561165" y="2246331"/>
              <a:chExt cx="602007" cy="604773"/>
            </a:xfrm>
          </p:grpSpPr>
          <p:sp>
            <p:nvSpPr>
              <p:cNvPr id="45" name="Rectangle 44"/>
              <p:cNvSpPr/>
              <p:nvPr/>
            </p:nvSpPr>
            <p:spPr bwMode="auto">
              <a:xfrm rot="2700000">
                <a:off x="4562684" y="2246331"/>
                <a:ext cx="599658" cy="59965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 bwMode="auto">
              <a:xfrm rot="2700000">
                <a:off x="4561165" y="2249097"/>
                <a:ext cx="602007" cy="602007"/>
              </a:xfrm>
              <a:custGeom>
                <a:avLst/>
                <a:gdLst>
                  <a:gd name="connsiteX0" fmla="*/ 0 w 918334"/>
                  <a:gd name="connsiteY0" fmla="*/ 0 h 918334"/>
                  <a:gd name="connsiteX1" fmla="*/ 3099 w 918334"/>
                  <a:gd name="connsiteY1" fmla="*/ 0 h 918334"/>
                  <a:gd name="connsiteX2" fmla="*/ 918334 w 918334"/>
                  <a:gd name="connsiteY2" fmla="*/ 915236 h 918334"/>
                  <a:gd name="connsiteX3" fmla="*/ 918334 w 918334"/>
                  <a:gd name="connsiteY3" fmla="*/ 918334 h 918334"/>
                  <a:gd name="connsiteX4" fmla="*/ 0 w 918334"/>
                  <a:gd name="connsiteY4" fmla="*/ 918334 h 91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334" h="918334">
                    <a:moveTo>
                      <a:pt x="0" y="0"/>
                    </a:moveTo>
                    <a:lnTo>
                      <a:pt x="3099" y="0"/>
                    </a:lnTo>
                    <a:lnTo>
                      <a:pt x="918334" y="915236"/>
                    </a:lnTo>
                    <a:lnTo>
                      <a:pt x="918334" y="918334"/>
                    </a:lnTo>
                    <a:lnTo>
                      <a:pt x="0" y="918334"/>
                    </a:lnTo>
                    <a:close/>
                  </a:path>
                </a:pathLst>
              </a:custGeom>
              <a:solidFill>
                <a:srgbClr val="000000">
                  <a:alpha val="19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787750" y="2988669"/>
              <a:ext cx="602007" cy="604775"/>
              <a:chOff x="3980142" y="2846406"/>
              <a:chExt cx="602007" cy="604775"/>
            </a:xfrm>
          </p:grpSpPr>
          <p:sp>
            <p:nvSpPr>
              <p:cNvPr id="43" name="Rectangle 42"/>
              <p:cNvSpPr/>
              <p:nvPr/>
            </p:nvSpPr>
            <p:spPr bwMode="auto">
              <a:xfrm rot="2700000">
                <a:off x="3981660" y="2846406"/>
                <a:ext cx="599658" cy="59965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  <p:sp>
            <p:nvSpPr>
              <p:cNvPr id="44" name="Freeform 43"/>
              <p:cNvSpPr/>
              <p:nvPr/>
            </p:nvSpPr>
            <p:spPr bwMode="auto">
              <a:xfrm rot="2700000">
                <a:off x="3980142" y="2849174"/>
                <a:ext cx="602007" cy="602007"/>
              </a:xfrm>
              <a:custGeom>
                <a:avLst/>
                <a:gdLst>
                  <a:gd name="connsiteX0" fmla="*/ 0 w 918334"/>
                  <a:gd name="connsiteY0" fmla="*/ 0 h 918334"/>
                  <a:gd name="connsiteX1" fmla="*/ 3099 w 918334"/>
                  <a:gd name="connsiteY1" fmla="*/ 0 h 918334"/>
                  <a:gd name="connsiteX2" fmla="*/ 918334 w 918334"/>
                  <a:gd name="connsiteY2" fmla="*/ 915236 h 918334"/>
                  <a:gd name="connsiteX3" fmla="*/ 918334 w 918334"/>
                  <a:gd name="connsiteY3" fmla="*/ 918334 h 918334"/>
                  <a:gd name="connsiteX4" fmla="*/ 0 w 918334"/>
                  <a:gd name="connsiteY4" fmla="*/ 918334 h 91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334" h="918334">
                    <a:moveTo>
                      <a:pt x="0" y="0"/>
                    </a:moveTo>
                    <a:lnTo>
                      <a:pt x="3099" y="0"/>
                    </a:lnTo>
                    <a:lnTo>
                      <a:pt x="918334" y="915236"/>
                    </a:lnTo>
                    <a:lnTo>
                      <a:pt x="918334" y="918334"/>
                    </a:lnTo>
                    <a:lnTo>
                      <a:pt x="0" y="918334"/>
                    </a:lnTo>
                    <a:close/>
                  </a:path>
                </a:pathLst>
              </a:custGeom>
              <a:solidFill>
                <a:srgbClr val="000000">
                  <a:alpha val="19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244969" y="3440581"/>
              <a:ext cx="602007" cy="602007"/>
              <a:chOff x="4561165" y="3436547"/>
              <a:chExt cx="602007" cy="602007"/>
            </a:xfrm>
          </p:grpSpPr>
          <p:sp>
            <p:nvSpPr>
              <p:cNvPr id="41" name="Rectangle 40"/>
              <p:cNvSpPr/>
              <p:nvPr/>
            </p:nvSpPr>
            <p:spPr bwMode="auto">
              <a:xfrm rot="2700000">
                <a:off x="4562684" y="3436956"/>
                <a:ext cx="599658" cy="599658"/>
              </a:xfrm>
              <a:prstGeom prst="rect">
                <a:avLst/>
              </a:prstGeom>
              <a:solidFill>
                <a:srgbClr val="41748D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 bwMode="auto">
              <a:xfrm rot="2700000">
                <a:off x="4561165" y="3436547"/>
                <a:ext cx="602007" cy="602007"/>
              </a:xfrm>
              <a:custGeom>
                <a:avLst/>
                <a:gdLst>
                  <a:gd name="connsiteX0" fmla="*/ 0 w 918334"/>
                  <a:gd name="connsiteY0" fmla="*/ 0 h 918334"/>
                  <a:gd name="connsiteX1" fmla="*/ 3099 w 918334"/>
                  <a:gd name="connsiteY1" fmla="*/ 0 h 918334"/>
                  <a:gd name="connsiteX2" fmla="*/ 918334 w 918334"/>
                  <a:gd name="connsiteY2" fmla="*/ 915236 h 918334"/>
                  <a:gd name="connsiteX3" fmla="*/ 918334 w 918334"/>
                  <a:gd name="connsiteY3" fmla="*/ 918334 h 918334"/>
                  <a:gd name="connsiteX4" fmla="*/ 0 w 918334"/>
                  <a:gd name="connsiteY4" fmla="*/ 918334 h 91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334" h="918334">
                    <a:moveTo>
                      <a:pt x="0" y="0"/>
                    </a:moveTo>
                    <a:lnTo>
                      <a:pt x="3099" y="0"/>
                    </a:lnTo>
                    <a:lnTo>
                      <a:pt x="918334" y="915236"/>
                    </a:lnTo>
                    <a:lnTo>
                      <a:pt x="918334" y="918334"/>
                    </a:lnTo>
                    <a:lnTo>
                      <a:pt x="0" y="918334"/>
                    </a:lnTo>
                    <a:close/>
                  </a:path>
                </a:pathLst>
              </a:custGeom>
              <a:solidFill>
                <a:srgbClr val="000000">
                  <a:alpha val="19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787750" y="3900677"/>
              <a:ext cx="602007" cy="604033"/>
              <a:chOff x="3980143" y="4013606"/>
              <a:chExt cx="602007" cy="604033"/>
            </a:xfrm>
          </p:grpSpPr>
          <p:sp>
            <p:nvSpPr>
              <p:cNvPr id="39" name="Rectangle 38"/>
              <p:cNvSpPr/>
              <p:nvPr/>
            </p:nvSpPr>
            <p:spPr bwMode="auto">
              <a:xfrm rot="2700000">
                <a:off x="3981661" y="4017981"/>
                <a:ext cx="599658" cy="59965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  <p:sp>
            <p:nvSpPr>
              <p:cNvPr id="40" name="Freeform 39"/>
              <p:cNvSpPr/>
              <p:nvPr/>
            </p:nvSpPr>
            <p:spPr bwMode="auto">
              <a:xfrm rot="2700000">
                <a:off x="3980143" y="4013606"/>
                <a:ext cx="602007" cy="602007"/>
              </a:xfrm>
              <a:custGeom>
                <a:avLst/>
                <a:gdLst>
                  <a:gd name="connsiteX0" fmla="*/ 0 w 918334"/>
                  <a:gd name="connsiteY0" fmla="*/ 0 h 918334"/>
                  <a:gd name="connsiteX1" fmla="*/ 3099 w 918334"/>
                  <a:gd name="connsiteY1" fmla="*/ 0 h 918334"/>
                  <a:gd name="connsiteX2" fmla="*/ 918334 w 918334"/>
                  <a:gd name="connsiteY2" fmla="*/ 915236 h 918334"/>
                  <a:gd name="connsiteX3" fmla="*/ 918334 w 918334"/>
                  <a:gd name="connsiteY3" fmla="*/ 918334 h 918334"/>
                  <a:gd name="connsiteX4" fmla="*/ 0 w 918334"/>
                  <a:gd name="connsiteY4" fmla="*/ 918334 h 91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334" h="918334">
                    <a:moveTo>
                      <a:pt x="0" y="0"/>
                    </a:moveTo>
                    <a:lnTo>
                      <a:pt x="3099" y="0"/>
                    </a:lnTo>
                    <a:lnTo>
                      <a:pt x="918334" y="915236"/>
                    </a:lnTo>
                    <a:lnTo>
                      <a:pt x="918334" y="918334"/>
                    </a:lnTo>
                    <a:lnTo>
                      <a:pt x="0" y="918334"/>
                    </a:lnTo>
                    <a:close/>
                  </a:path>
                </a:pathLst>
              </a:custGeom>
              <a:solidFill>
                <a:srgbClr val="000000">
                  <a:alpha val="19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244969" y="4366489"/>
              <a:ext cx="603369" cy="602007"/>
              <a:chOff x="4559804" y="4617647"/>
              <a:chExt cx="603369" cy="602007"/>
            </a:xfrm>
          </p:grpSpPr>
          <p:sp>
            <p:nvSpPr>
              <p:cNvPr id="37" name="Rectangle 36"/>
              <p:cNvSpPr/>
              <p:nvPr/>
            </p:nvSpPr>
            <p:spPr bwMode="auto">
              <a:xfrm rot="2700000">
                <a:off x="4559804" y="4619297"/>
                <a:ext cx="599658" cy="59965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 bwMode="auto">
              <a:xfrm rot="2700000">
                <a:off x="4561166" y="4617647"/>
                <a:ext cx="602007" cy="602007"/>
              </a:xfrm>
              <a:custGeom>
                <a:avLst/>
                <a:gdLst>
                  <a:gd name="connsiteX0" fmla="*/ 0 w 918334"/>
                  <a:gd name="connsiteY0" fmla="*/ 0 h 918334"/>
                  <a:gd name="connsiteX1" fmla="*/ 3099 w 918334"/>
                  <a:gd name="connsiteY1" fmla="*/ 0 h 918334"/>
                  <a:gd name="connsiteX2" fmla="*/ 918334 w 918334"/>
                  <a:gd name="connsiteY2" fmla="*/ 915236 h 918334"/>
                  <a:gd name="connsiteX3" fmla="*/ 918334 w 918334"/>
                  <a:gd name="connsiteY3" fmla="*/ 918334 h 918334"/>
                  <a:gd name="connsiteX4" fmla="*/ 0 w 918334"/>
                  <a:gd name="connsiteY4" fmla="*/ 918334 h 91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334" h="918334">
                    <a:moveTo>
                      <a:pt x="0" y="0"/>
                    </a:moveTo>
                    <a:lnTo>
                      <a:pt x="3099" y="0"/>
                    </a:lnTo>
                    <a:lnTo>
                      <a:pt x="918334" y="915236"/>
                    </a:lnTo>
                    <a:lnTo>
                      <a:pt x="918334" y="918334"/>
                    </a:lnTo>
                    <a:lnTo>
                      <a:pt x="0" y="918334"/>
                    </a:lnTo>
                    <a:close/>
                  </a:path>
                </a:pathLst>
              </a:custGeom>
              <a:solidFill>
                <a:srgbClr val="000000">
                  <a:alpha val="19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787750" y="4825405"/>
              <a:ext cx="605854" cy="602420"/>
              <a:chOff x="3981316" y="5204159"/>
              <a:chExt cx="605854" cy="602420"/>
            </a:xfrm>
          </p:grpSpPr>
          <p:sp>
            <p:nvSpPr>
              <p:cNvPr id="35" name="Rectangle 34"/>
              <p:cNvSpPr/>
              <p:nvPr/>
            </p:nvSpPr>
            <p:spPr bwMode="auto">
              <a:xfrm rot="2700000">
                <a:off x="3981316" y="5204159"/>
                <a:ext cx="599658" cy="599658"/>
              </a:xfrm>
              <a:prstGeom prst="rect">
                <a:avLst/>
              </a:prstGeom>
              <a:solidFill>
                <a:srgbClr val="41748D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  <p:sp>
            <p:nvSpPr>
              <p:cNvPr id="36" name="Freeform 35"/>
              <p:cNvSpPr/>
              <p:nvPr/>
            </p:nvSpPr>
            <p:spPr bwMode="auto">
              <a:xfrm rot="2700000">
                <a:off x="3985163" y="5204572"/>
                <a:ext cx="602007" cy="602007"/>
              </a:xfrm>
              <a:custGeom>
                <a:avLst/>
                <a:gdLst>
                  <a:gd name="connsiteX0" fmla="*/ 0 w 918334"/>
                  <a:gd name="connsiteY0" fmla="*/ 0 h 918334"/>
                  <a:gd name="connsiteX1" fmla="*/ 3099 w 918334"/>
                  <a:gd name="connsiteY1" fmla="*/ 0 h 918334"/>
                  <a:gd name="connsiteX2" fmla="*/ 918334 w 918334"/>
                  <a:gd name="connsiteY2" fmla="*/ 915236 h 918334"/>
                  <a:gd name="connsiteX3" fmla="*/ 918334 w 918334"/>
                  <a:gd name="connsiteY3" fmla="*/ 918334 h 918334"/>
                  <a:gd name="connsiteX4" fmla="*/ 0 w 918334"/>
                  <a:gd name="connsiteY4" fmla="*/ 918334 h 91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334" h="918334">
                    <a:moveTo>
                      <a:pt x="0" y="0"/>
                    </a:moveTo>
                    <a:lnTo>
                      <a:pt x="3099" y="0"/>
                    </a:lnTo>
                    <a:lnTo>
                      <a:pt x="918334" y="915236"/>
                    </a:lnTo>
                    <a:lnTo>
                      <a:pt x="918334" y="918334"/>
                    </a:lnTo>
                    <a:lnTo>
                      <a:pt x="0" y="918334"/>
                    </a:lnTo>
                    <a:close/>
                  </a:path>
                </a:pathLst>
              </a:custGeom>
              <a:solidFill>
                <a:srgbClr val="000000">
                  <a:alpha val="19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244969" y="5277726"/>
              <a:ext cx="603313" cy="602492"/>
              <a:chOff x="4562340" y="5794709"/>
              <a:chExt cx="603313" cy="602492"/>
            </a:xfrm>
          </p:grpSpPr>
          <p:sp>
            <p:nvSpPr>
              <p:cNvPr id="33" name="Rectangle 32"/>
              <p:cNvSpPr/>
              <p:nvPr/>
            </p:nvSpPr>
            <p:spPr bwMode="auto">
              <a:xfrm rot="2700000">
                <a:off x="4562340" y="5794709"/>
                <a:ext cx="599658" cy="59965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 bwMode="auto">
              <a:xfrm rot="2700000">
                <a:off x="4563646" y="5795194"/>
                <a:ext cx="602007" cy="602007"/>
              </a:xfrm>
              <a:custGeom>
                <a:avLst/>
                <a:gdLst>
                  <a:gd name="connsiteX0" fmla="*/ 0 w 918334"/>
                  <a:gd name="connsiteY0" fmla="*/ 0 h 918334"/>
                  <a:gd name="connsiteX1" fmla="*/ 3099 w 918334"/>
                  <a:gd name="connsiteY1" fmla="*/ 0 h 918334"/>
                  <a:gd name="connsiteX2" fmla="*/ 918334 w 918334"/>
                  <a:gd name="connsiteY2" fmla="*/ 915236 h 918334"/>
                  <a:gd name="connsiteX3" fmla="*/ 918334 w 918334"/>
                  <a:gd name="connsiteY3" fmla="*/ 918334 h 918334"/>
                  <a:gd name="connsiteX4" fmla="*/ 0 w 918334"/>
                  <a:gd name="connsiteY4" fmla="*/ 918334 h 91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334" h="918334">
                    <a:moveTo>
                      <a:pt x="0" y="0"/>
                    </a:moveTo>
                    <a:lnTo>
                      <a:pt x="3099" y="0"/>
                    </a:lnTo>
                    <a:lnTo>
                      <a:pt x="918334" y="915236"/>
                    </a:lnTo>
                    <a:lnTo>
                      <a:pt x="918334" y="918334"/>
                    </a:lnTo>
                    <a:lnTo>
                      <a:pt x="0" y="918334"/>
                    </a:lnTo>
                    <a:close/>
                  </a:path>
                </a:pathLst>
              </a:custGeom>
              <a:solidFill>
                <a:srgbClr val="000000">
                  <a:alpha val="19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377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/>
                </a:pPr>
                <a:endParaRPr kumimoji="0" lang="en-US" sz="3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ＭＳ Ｐゴシック" charset="0"/>
                  <a:cs typeface="Geneva" charset="0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 bwMode="auto">
            <a:xfrm flipH="1">
              <a:off x="5535034" y="2272843"/>
              <a:ext cx="1145936" cy="1145939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5535033" y="3174086"/>
              <a:ext cx="1152753" cy="1152755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 flipH="1">
              <a:off x="5535032" y="4108222"/>
              <a:ext cx="1133647" cy="1133648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5995640" y="5029200"/>
              <a:ext cx="671869" cy="671868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5959542" y="2699395"/>
              <a:ext cx="1147168" cy="114717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>
              <a:off x="5959541" y="3614839"/>
              <a:ext cx="1139784" cy="1139785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 flipH="1">
              <a:off x="5959541" y="4539108"/>
              <a:ext cx="1130544" cy="1130545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6423102" y="5458915"/>
              <a:ext cx="666983" cy="666982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 flipH="1">
              <a:off x="5563961" y="1797910"/>
              <a:ext cx="671869" cy="671868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 flipH="1">
              <a:off x="5991423" y="2227625"/>
              <a:ext cx="666983" cy="666982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49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  <p:sp>
        <p:nvSpPr>
          <p:cNvPr id="50" name="Content Placeholder 16"/>
          <p:cNvSpPr>
            <a:spLocks noGrp="1"/>
          </p:cNvSpPr>
          <p:nvPr>
            <p:ph idx="1"/>
          </p:nvPr>
        </p:nvSpPr>
        <p:spPr>
          <a:xfrm>
            <a:off x="2417372" y="2675393"/>
            <a:ext cx="8046861" cy="182789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 smtClean="0">
                <a:solidFill>
                  <a:srgbClr val="41748D"/>
                </a:solidFill>
              </a:rPr>
              <a:t>Addressing </a:t>
            </a:r>
            <a:r>
              <a:rPr lang="en-US" dirty="0">
                <a:solidFill>
                  <a:srgbClr val="41748D"/>
                </a:solidFill>
              </a:rPr>
              <a:t>Retaliation &amp; Whistleblowing</a:t>
            </a:r>
            <a:r>
              <a:rPr lang="en-US" dirty="0">
                <a:sym typeface="Arial"/>
              </a:rPr>
              <a:t/>
            </a:r>
            <a:br>
              <a:rPr lang="en-US" dirty="0">
                <a:sym typeface="Arial"/>
              </a:rPr>
            </a:br>
            <a:r>
              <a:rPr lang="en-US" sz="3200" dirty="0">
                <a:solidFill>
                  <a:srgbClr val="E69614"/>
                </a:solidFill>
              </a:rPr>
              <a:t>Increased Government</a:t>
            </a:r>
            <a:br>
              <a:rPr lang="en-US" sz="3200" dirty="0">
                <a:solidFill>
                  <a:srgbClr val="E69614"/>
                </a:solidFill>
              </a:rPr>
            </a:br>
            <a:r>
              <a:rPr lang="en-US" sz="3200" dirty="0">
                <a:solidFill>
                  <a:srgbClr val="E69614"/>
                </a:solidFill>
              </a:rPr>
              <a:t>Enforcement Efforts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39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0697" y="1732725"/>
            <a:ext cx="8493537" cy="4365835"/>
          </a:xfrm>
        </p:spPr>
        <p:txBody>
          <a:bodyPr/>
          <a:lstStyle>
            <a:lvl1pPr marL="347654" indent="-347654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+mj-lt"/>
              <a:buAutoNum type="arabicPeriod"/>
              <a:defRPr sz="2000" baseline="0">
                <a:solidFill>
                  <a:srgbClr val="606060"/>
                </a:solidFill>
                <a:latin typeface="Calibri"/>
                <a:cs typeface="Calibri"/>
              </a:defRPr>
            </a:lvl1pPr>
            <a:lvl2pPr marL="576248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+mj-lt"/>
              <a:buAutoNum type="romanLcPeriod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973114" indent="-279393">
              <a:lnSpc>
                <a:spcPts val="2200"/>
              </a:lnSpc>
              <a:spcBef>
                <a:spcPts val="300"/>
              </a:spcBef>
              <a:buFont typeface="+mj-lt"/>
              <a:buAutoNum type="alphaLcPeriod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2000">
                <a:solidFill>
                  <a:srgbClr val="606060"/>
                </a:solidFill>
                <a:latin typeface="Microsoft Sans Serif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20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</a:p>
          <a:p>
            <a:pPr lvl="0"/>
            <a:r>
              <a:rPr lang="en-US" dirty="0" smtClean="0"/>
              <a:t>Item 4</a:t>
            </a:r>
          </a:p>
          <a:p>
            <a:pPr lvl="0"/>
            <a:r>
              <a:rPr lang="en-US" dirty="0" smtClean="0"/>
              <a:t>Item 5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7052" y="398465"/>
            <a:ext cx="64021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41748D"/>
                </a:solidFill>
                <a:latin typeface="Calibri"/>
                <a:cs typeface="Calibri"/>
              </a:rPr>
              <a:t>Agenda</a:t>
            </a:r>
            <a:endParaRPr lang="en-US" sz="3200" b="1" dirty="0">
              <a:solidFill>
                <a:srgbClr val="41748D"/>
              </a:solidFill>
              <a:latin typeface="Calibri"/>
              <a:cs typeface="Calibri"/>
            </a:endParaRPr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7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5BA6F98-D46B-421E-A693-E13D84CC17C8}"/>
              </a:ext>
            </a:extLst>
          </p:cNvPr>
          <p:cNvSpPr/>
          <p:nvPr userDrawn="1"/>
        </p:nvSpPr>
        <p:spPr>
          <a:xfrm>
            <a:off x="224287" y="1521648"/>
            <a:ext cx="1182904" cy="48210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50537E6-FD49-4706-8E0C-55708FC2B61D}"/>
              </a:ext>
            </a:extLst>
          </p:cNvPr>
          <p:cNvGrpSpPr/>
          <p:nvPr userDrawn="1"/>
        </p:nvGrpSpPr>
        <p:grpSpPr>
          <a:xfrm>
            <a:off x="816957" y="1752058"/>
            <a:ext cx="832929" cy="1096947"/>
            <a:chOff x="937119" y="2333743"/>
            <a:chExt cx="762000" cy="959777"/>
          </a:xfrm>
          <a:solidFill>
            <a:schemeClr val="accent2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82FA1FE-B057-4471-BFC4-AED6AED344EF}"/>
                </a:ext>
              </a:extLst>
            </p:cNvPr>
            <p:cNvSpPr/>
            <p:nvPr/>
          </p:nvSpPr>
          <p:spPr>
            <a:xfrm>
              <a:off x="937119" y="2333743"/>
              <a:ext cx="762000" cy="762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90E2A23C-7132-4600-B4ED-494EB94CFA19}"/>
                </a:ext>
              </a:extLst>
            </p:cNvPr>
            <p:cNvSpPr/>
            <p:nvPr/>
          </p:nvSpPr>
          <p:spPr>
            <a:xfrm flipV="1">
              <a:off x="1474726" y="3095868"/>
              <a:ext cx="224393" cy="197652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</p:grpSp>
      <p:grpSp>
        <p:nvGrpSpPr>
          <p:cNvPr id="56" name="Group 55"/>
          <p:cNvGrpSpPr>
            <a:grpSpLocks noChangeAspect="1"/>
          </p:cNvGrpSpPr>
          <p:nvPr userDrawn="1"/>
        </p:nvGrpSpPr>
        <p:grpSpPr>
          <a:xfrm>
            <a:off x="969321" y="1882687"/>
            <a:ext cx="601315" cy="598743"/>
            <a:chOff x="6653213" y="1408113"/>
            <a:chExt cx="371476" cy="369887"/>
          </a:xfrm>
          <a:solidFill>
            <a:schemeClr val="bg1"/>
          </a:solidFill>
        </p:grpSpPr>
        <p:sp>
          <p:nvSpPr>
            <p:cNvPr id="57" name="Freeform 25"/>
            <p:cNvSpPr>
              <a:spLocks noEditPoints="1"/>
            </p:cNvSpPr>
            <p:nvPr/>
          </p:nvSpPr>
          <p:spPr bwMode="auto">
            <a:xfrm>
              <a:off x="6838951" y="1593850"/>
              <a:ext cx="185738" cy="184150"/>
            </a:xfrm>
            <a:custGeom>
              <a:avLst/>
              <a:gdLst>
                <a:gd name="T0" fmla="*/ 2 w 48"/>
                <a:gd name="T1" fmla="*/ 48 h 48"/>
                <a:gd name="T2" fmla="*/ 1 w 48"/>
                <a:gd name="T3" fmla="*/ 47 h 48"/>
                <a:gd name="T4" fmla="*/ 0 w 48"/>
                <a:gd name="T5" fmla="*/ 45 h 48"/>
                <a:gd name="T6" fmla="*/ 4 w 48"/>
                <a:gd name="T7" fmla="*/ 31 h 48"/>
                <a:gd name="T8" fmla="*/ 5 w 48"/>
                <a:gd name="T9" fmla="*/ 31 h 48"/>
                <a:gd name="T10" fmla="*/ 35 w 48"/>
                <a:gd name="T11" fmla="*/ 1 h 48"/>
                <a:gd name="T12" fmla="*/ 37 w 48"/>
                <a:gd name="T13" fmla="*/ 1 h 48"/>
                <a:gd name="T14" fmla="*/ 47 w 48"/>
                <a:gd name="T15" fmla="*/ 11 h 48"/>
                <a:gd name="T16" fmla="*/ 47 w 48"/>
                <a:gd name="T17" fmla="*/ 13 h 48"/>
                <a:gd name="T18" fmla="*/ 17 w 48"/>
                <a:gd name="T19" fmla="*/ 43 h 48"/>
                <a:gd name="T20" fmla="*/ 17 w 48"/>
                <a:gd name="T21" fmla="*/ 44 h 48"/>
                <a:gd name="T22" fmla="*/ 3 w 48"/>
                <a:gd name="T23" fmla="*/ 48 h 48"/>
                <a:gd name="T24" fmla="*/ 2 w 48"/>
                <a:gd name="T25" fmla="*/ 48 h 48"/>
                <a:gd name="T26" fmla="*/ 8 w 48"/>
                <a:gd name="T27" fmla="*/ 33 h 48"/>
                <a:gd name="T28" fmla="*/ 5 w 48"/>
                <a:gd name="T29" fmla="*/ 43 h 48"/>
                <a:gd name="T30" fmla="*/ 15 w 48"/>
                <a:gd name="T31" fmla="*/ 40 h 48"/>
                <a:gd name="T32" fmla="*/ 43 w 48"/>
                <a:gd name="T33" fmla="*/ 12 h 48"/>
                <a:gd name="T34" fmla="*/ 36 w 48"/>
                <a:gd name="T35" fmla="*/ 5 h 48"/>
                <a:gd name="T36" fmla="*/ 8 w 48"/>
                <a:gd name="T37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48">
                  <a:moveTo>
                    <a:pt x="2" y="48"/>
                  </a:moveTo>
                  <a:cubicBezTo>
                    <a:pt x="1" y="48"/>
                    <a:pt x="1" y="48"/>
                    <a:pt x="1" y="47"/>
                  </a:cubicBezTo>
                  <a:cubicBezTo>
                    <a:pt x="0" y="47"/>
                    <a:pt x="0" y="46"/>
                    <a:pt x="0" y="4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5" y="3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0"/>
                    <a:pt x="37" y="0"/>
                    <a:pt x="37" y="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8" y="11"/>
                    <a:pt x="48" y="13"/>
                    <a:pt x="47" y="1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" y="48"/>
                    <a:pt x="2" y="48"/>
                    <a:pt x="2" y="48"/>
                  </a:cubicBezTo>
                  <a:close/>
                  <a:moveTo>
                    <a:pt x="8" y="3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6" y="5"/>
                    <a:pt x="36" y="5"/>
                    <a:pt x="36" y="5"/>
                  </a:cubicBezTo>
                  <a:lnTo>
                    <a:pt x="8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58" name="Freeform 26"/>
            <p:cNvSpPr>
              <a:spLocks/>
            </p:cNvSpPr>
            <p:nvPr/>
          </p:nvSpPr>
          <p:spPr bwMode="auto">
            <a:xfrm>
              <a:off x="6943726" y="1627188"/>
              <a:ext cx="46038" cy="47625"/>
            </a:xfrm>
            <a:custGeom>
              <a:avLst/>
              <a:gdLst>
                <a:gd name="T0" fmla="*/ 24 w 29"/>
                <a:gd name="T1" fmla="*/ 30 h 30"/>
                <a:gd name="T2" fmla="*/ 0 w 29"/>
                <a:gd name="T3" fmla="*/ 5 h 30"/>
                <a:gd name="T4" fmla="*/ 5 w 29"/>
                <a:gd name="T5" fmla="*/ 0 h 30"/>
                <a:gd name="T6" fmla="*/ 29 w 29"/>
                <a:gd name="T7" fmla="*/ 25 h 30"/>
                <a:gd name="T8" fmla="*/ 24 w 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24" y="3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29" y="25"/>
                  </a:lnTo>
                  <a:lnTo>
                    <a:pt x="24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59" name="Freeform 27"/>
            <p:cNvSpPr>
              <a:spLocks/>
            </p:cNvSpPr>
            <p:nvPr/>
          </p:nvSpPr>
          <p:spPr bwMode="auto">
            <a:xfrm>
              <a:off x="6854826" y="1708150"/>
              <a:ext cx="53975" cy="53975"/>
            </a:xfrm>
            <a:custGeom>
              <a:avLst/>
              <a:gdLst>
                <a:gd name="T0" fmla="*/ 12 w 14"/>
                <a:gd name="T1" fmla="*/ 14 h 14"/>
                <a:gd name="T2" fmla="*/ 11 w 14"/>
                <a:gd name="T3" fmla="*/ 13 h 14"/>
                <a:gd name="T4" fmla="*/ 1 w 14"/>
                <a:gd name="T5" fmla="*/ 3 h 14"/>
                <a:gd name="T6" fmla="*/ 1 w 14"/>
                <a:gd name="T7" fmla="*/ 1 h 14"/>
                <a:gd name="T8" fmla="*/ 3 w 14"/>
                <a:gd name="T9" fmla="*/ 1 h 14"/>
                <a:gd name="T10" fmla="*/ 13 w 14"/>
                <a:gd name="T11" fmla="*/ 11 h 14"/>
                <a:gd name="T12" fmla="*/ 13 w 14"/>
                <a:gd name="T13" fmla="*/ 13 h 14"/>
                <a:gd name="T14" fmla="*/ 12 w 14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12" y="14"/>
                  </a:moveTo>
                  <a:cubicBezTo>
                    <a:pt x="11" y="14"/>
                    <a:pt x="11" y="14"/>
                    <a:pt x="11" y="1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3"/>
                    <a:pt x="13" y="13"/>
                  </a:cubicBezTo>
                  <a:cubicBezTo>
                    <a:pt x="13" y="14"/>
                    <a:pt x="13" y="14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0" name="Freeform 28"/>
            <p:cNvSpPr>
              <a:spLocks/>
            </p:cNvSpPr>
            <p:nvPr/>
          </p:nvSpPr>
          <p:spPr bwMode="auto">
            <a:xfrm>
              <a:off x="6784976" y="1562100"/>
              <a:ext cx="77788" cy="15875"/>
            </a:xfrm>
            <a:custGeom>
              <a:avLst/>
              <a:gdLst>
                <a:gd name="T0" fmla="*/ 18 w 20"/>
                <a:gd name="T1" fmla="*/ 4 h 4"/>
                <a:gd name="T2" fmla="*/ 2 w 20"/>
                <a:gd name="T3" fmla="*/ 4 h 4"/>
                <a:gd name="T4" fmla="*/ 0 w 20"/>
                <a:gd name="T5" fmla="*/ 2 h 4"/>
                <a:gd name="T6" fmla="*/ 2 w 20"/>
                <a:gd name="T7" fmla="*/ 0 h 4"/>
                <a:gd name="T8" fmla="*/ 18 w 20"/>
                <a:gd name="T9" fmla="*/ 0 h 4"/>
                <a:gd name="T10" fmla="*/ 20 w 20"/>
                <a:gd name="T11" fmla="*/ 2 h 4"/>
                <a:gd name="T12" fmla="*/ 18 w 20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">
                  <a:moveTo>
                    <a:pt x="18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3"/>
                    <a:pt x="19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1" name="Freeform 29"/>
            <p:cNvSpPr>
              <a:spLocks/>
            </p:cNvSpPr>
            <p:nvPr/>
          </p:nvSpPr>
          <p:spPr bwMode="auto">
            <a:xfrm>
              <a:off x="6784976" y="1624013"/>
              <a:ext cx="77788" cy="15875"/>
            </a:xfrm>
            <a:custGeom>
              <a:avLst/>
              <a:gdLst>
                <a:gd name="T0" fmla="*/ 18 w 20"/>
                <a:gd name="T1" fmla="*/ 4 h 4"/>
                <a:gd name="T2" fmla="*/ 2 w 20"/>
                <a:gd name="T3" fmla="*/ 4 h 4"/>
                <a:gd name="T4" fmla="*/ 0 w 20"/>
                <a:gd name="T5" fmla="*/ 2 h 4"/>
                <a:gd name="T6" fmla="*/ 2 w 20"/>
                <a:gd name="T7" fmla="*/ 0 h 4"/>
                <a:gd name="T8" fmla="*/ 18 w 20"/>
                <a:gd name="T9" fmla="*/ 0 h 4"/>
                <a:gd name="T10" fmla="*/ 20 w 20"/>
                <a:gd name="T11" fmla="*/ 2 h 4"/>
                <a:gd name="T12" fmla="*/ 18 w 20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">
                  <a:moveTo>
                    <a:pt x="18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3"/>
                    <a:pt x="19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2" name="Freeform 30"/>
            <p:cNvSpPr>
              <a:spLocks/>
            </p:cNvSpPr>
            <p:nvPr/>
          </p:nvSpPr>
          <p:spPr bwMode="auto">
            <a:xfrm>
              <a:off x="6699251" y="1531938"/>
              <a:ext cx="77788" cy="53975"/>
            </a:xfrm>
            <a:custGeom>
              <a:avLst/>
              <a:gdLst>
                <a:gd name="T0" fmla="*/ 8 w 20"/>
                <a:gd name="T1" fmla="*/ 14 h 14"/>
                <a:gd name="T2" fmla="*/ 7 w 20"/>
                <a:gd name="T3" fmla="*/ 13 h 14"/>
                <a:gd name="T4" fmla="*/ 1 w 20"/>
                <a:gd name="T5" fmla="*/ 7 h 14"/>
                <a:gd name="T6" fmla="*/ 1 w 20"/>
                <a:gd name="T7" fmla="*/ 5 h 14"/>
                <a:gd name="T8" fmla="*/ 3 w 20"/>
                <a:gd name="T9" fmla="*/ 5 h 14"/>
                <a:gd name="T10" fmla="*/ 8 w 20"/>
                <a:gd name="T11" fmla="*/ 9 h 14"/>
                <a:gd name="T12" fmla="*/ 17 w 20"/>
                <a:gd name="T13" fmla="*/ 1 h 14"/>
                <a:gd name="T14" fmla="*/ 19 w 20"/>
                <a:gd name="T15" fmla="*/ 1 h 14"/>
                <a:gd name="T16" fmla="*/ 19 w 20"/>
                <a:gd name="T17" fmla="*/ 3 h 14"/>
                <a:gd name="T18" fmla="*/ 9 w 20"/>
                <a:gd name="T19" fmla="*/ 13 h 14"/>
                <a:gd name="T20" fmla="*/ 8 w 20"/>
                <a:gd name="T2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4">
                  <a:moveTo>
                    <a:pt x="8" y="14"/>
                  </a:moveTo>
                  <a:cubicBezTo>
                    <a:pt x="7" y="14"/>
                    <a:pt x="7" y="14"/>
                    <a:pt x="7" y="1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1" y="4"/>
                    <a:pt x="3" y="4"/>
                    <a:pt x="3" y="5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9" y="0"/>
                    <a:pt x="19" y="1"/>
                  </a:cubicBezTo>
                  <a:cubicBezTo>
                    <a:pt x="20" y="1"/>
                    <a:pt x="20" y="3"/>
                    <a:pt x="1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3" name="Freeform 31"/>
            <p:cNvSpPr>
              <a:spLocks/>
            </p:cNvSpPr>
            <p:nvPr/>
          </p:nvSpPr>
          <p:spPr bwMode="auto">
            <a:xfrm>
              <a:off x="6699251" y="1593850"/>
              <a:ext cx="77788" cy="53975"/>
            </a:xfrm>
            <a:custGeom>
              <a:avLst/>
              <a:gdLst>
                <a:gd name="T0" fmla="*/ 8 w 20"/>
                <a:gd name="T1" fmla="*/ 14 h 14"/>
                <a:gd name="T2" fmla="*/ 7 w 20"/>
                <a:gd name="T3" fmla="*/ 13 h 14"/>
                <a:gd name="T4" fmla="*/ 1 w 20"/>
                <a:gd name="T5" fmla="*/ 7 h 14"/>
                <a:gd name="T6" fmla="*/ 1 w 20"/>
                <a:gd name="T7" fmla="*/ 5 h 14"/>
                <a:gd name="T8" fmla="*/ 3 w 20"/>
                <a:gd name="T9" fmla="*/ 5 h 14"/>
                <a:gd name="T10" fmla="*/ 8 w 20"/>
                <a:gd name="T11" fmla="*/ 9 h 14"/>
                <a:gd name="T12" fmla="*/ 17 w 20"/>
                <a:gd name="T13" fmla="*/ 1 h 14"/>
                <a:gd name="T14" fmla="*/ 19 w 20"/>
                <a:gd name="T15" fmla="*/ 1 h 14"/>
                <a:gd name="T16" fmla="*/ 19 w 20"/>
                <a:gd name="T17" fmla="*/ 3 h 14"/>
                <a:gd name="T18" fmla="*/ 9 w 20"/>
                <a:gd name="T19" fmla="*/ 13 h 14"/>
                <a:gd name="T20" fmla="*/ 8 w 20"/>
                <a:gd name="T2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4">
                  <a:moveTo>
                    <a:pt x="8" y="14"/>
                  </a:moveTo>
                  <a:cubicBezTo>
                    <a:pt x="7" y="14"/>
                    <a:pt x="7" y="14"/>
                    <a:pt x="7" y="1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5"/>
                    <a:pt x="1" y="5"/>
                  </a:cubicBezTo>
                  <a:cubicBezTo>
                    <a:pt x="1" y="4"/>
                    <a:pt x="3" y="4"/>
                    <a:pt x="3" y="5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0"/>
                    <a:pt x="19" y="0"/>
                    <a:pt x="19" y="1"/>
                  </a:cubicBezTo>
                  <a:cubicBezTo>
                    <a:pt x="20" y="1"/>
                    <a:pt x="20" y="3"/>
                    <a:pt x="1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4" name="Freeform 32"/>
            <p:cNvSpPr>
              <a:spLocks/>
            </p:cNvSpPr>
            <p:nvPr/>
          </p:nvSpPr>
          <p:spPr bwMode="auto">
            <a:xfrm>
              <a:off x="6653213" y="1408113"/>
              <a:ext cx="263525" cy="339725"/>
            </a:xfrm>
            <a:custGeom>
              <a:avLst/>
              <a:gdLst>
                <a:gd name="T0" fmla="*/ 36 w 68"/>
                <a:gd name="T1" fmla="*/ 88 h 88"/>
                <a:gd name="T2" fmla="*/ 2 w 68"/>
                <a:gd name="T3" fmla="*/ 88 h 88"/>
                <a:gd name="T4" fmla="*/ 0 w 68"/>
                <a:gd name="T5" fmla="*/ 86 h 88"/>
                <a:gd name="T6" fmla="*/ 0 w 68"/>
                <a:gd name="T7" fmla="*/ 2 h 88"/>
                <a:gd name="T8" fmla="*/ 2 w 68"/>
                <a:gd name="T9" fmla="*/ 0 h 88"/>
                <a:gd name="T10" fmla="*/ 46 w 68"/>
                <a:gd name="T11" fmla="*/ 0 h 88"/>
                <a:gd name="T12" fmla="*/ 47 w 68"/>
                <a:gd name="T13" fmla="*/ 1 h 88"/>
                <a:gd name="T14" fmla="*/ 67 w 68"/>
                <a:gd name="T15" fmla="*/ 21 h 88"/>
                <a:gd name="T16" fmla="*/ 68 w 68"/>
                <a:gd name="T17" fmla="*/ 22 h 88"/>
                <a:gd name="T18" fmla="*/ 68 w 68"/>
                <a:gd name="T19" fmla="*/ 52 h 88"/>
                <a:gd name="T20" fmla="*/ 66 w 68"/>
                <a:gd name="T21" fmla="*/ 54 h 88"/>
                <a:gd name="T22" fmla="*/ 64 w 68"/>
                <a:gd name="T23" fmla="*/ 52 h 88"/>
                <a:gd name="T24" fmla="*/ 64 w 68"/>
                <a:gd name="T25" fmla="*/ 23 h 88"/>
                <a:gd name="T26" fmla="*/ 45 w 68"/>
                <a:gd name="T27" fmla="*/ 4 h 88"/>
                <a:gd name="T28" fmla="*/ 4 w 68"/>
                <a:gd name="T29" fmla="*/ 4 h 88"/>
                <a:gd name="T30" fmla="*/ 4 w 68"/>
                <a:gd name="T31" fmla="*/ 84 h 88"/>
                <a:gd name="T32" fmla="*/ 36 w 68"/>
                <a:gd name="T33" fmla="*/ 84 h 88"/>
                <a:gd name="T34" fmla="*/ 38 w 68"/>
                <a:gd name="T35" fmla="*/ 86 h 88"/>
                <a:gd name="T36" fmla="*/ 36 w 68"/>
                <a:gd name="T3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88">
                  <a:moveTo>
                    <a:pt x="36" y="88"/>
                  </a:moveTo>
                  <a:cubicBezTo>
                    <a:pt x="2" y="88"/>
                    <a:pt x="2" y="88"/>
                    <a:pt x="2" y="88"/>
                  </a:cubicBezTo>
                  <a:cubicBezTo>
                    <a:pt x="1" y="88"/>
                    <a:pt x="0" y="87"/>
                    <a:pt x="0" y="8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7" y="0"/>
                    <a:pt x="47" y="1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8" y="21"/>
                    <a:pt x="68" y="21"/>
                    <a:pt x="68" y="22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8" y="53"/>
                    <a:pt x="67" y="54"/>
                    <a:pt x="66" y="54"/>
                  </a:cubicBezTo>
                  <a:cubicBezTo>
                    <a:pt x="65" y="54"/>
                    <a:pt x="64" y="53"/>
                    <a:pt x="64" y="52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36" y="84"/>
                    <a:pt x="36" y="84"/>
                    <a:pt x="36" y="84"/>
                  </a:cubicBezTo>
                  <a:cubicBezTo>
                    <a:pt x="37" y="84"/>
                    <a:pt x="38" y="85"/>
                    <a:pt x="38" y="86"/>
                  </a:cubicBezTo>
                  <a:cubicBezTo>
                    <a:pt x="38" y="87"/>
                    <a:pt x="37" y="88"/>
                    <a:pt x="36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65" name="Freeform 33"/>
            <p:cNvSpPr>
              <a:spLocks/>
            </p:cNvSpPr>
            <p:nvPr/>
          </p:nvSpPr>
          <p:spPr bwMode="auto">
            <a:xfrm>
              <a:off x="6823076" y="1408113"/>
              <a:ext cx="93663" cy="92075"/>
            </a:xfrm>
            <a:custGeom>
              <a:avLst/>
              <a:gdLst>
                <a:gd name="T0" fmla="*/ 22 w 24"/>
                <a:gd name="T1" fmla="*/ 24 h 24"/>
                <a:gd name="T2" fmla="*/ 2 w 24"/>
                <a:gd name="T3" fmla="*/ 24 h 24"/>
                <a:gd name="T4" fmla="*/ 0 w 24"/>
                <a:gd name="T5" fmla="*/ 22 h 24"/>
                <a:gd name="T6" fmla="*/ 0 w 24"/>
                <a:gd name="T7" fmla="*/ 2 h 24"/>
                <a:gd name="T8" fmla="*/ 2 w 24"/>
                <a:gd name="T9" fmla="*/ 0 h 24"/>
                <a:gd name="T10" fmla="*/ 4 w 24"/>
                <a:gd name="T11" fmla="*/ 2 h 24"/>
                <a:gd name="T12" fmla="*/ 4 w 24"/>
                <a:gd name="T13" fmla="*/ 20 h 24"/>
                <a:gd name="T14" fmla="*/ 22 w 24"/>
                <a:gd name="T15" fmla="*/ 20 h 24"/>
                <a:gd name="T16" fmla="*/ 24 w 24"/>
                <a:gd name="T17" fmla="*/ 22 h 24"/>
                <a:gd name="T18" fmla="*/ 22 w 24"/>
                <a:gd name="T1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2" y="24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0" y="23"/>
                    <a:pt x="0" y="2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4" y="21"/>
                    <a:pt x="24" y="22"/>
                  </a:cubicBezTo>
                  <a:cubicBezTo>
                    <a:pt x="24" y="23"/>
                    <a:pt x="23" y="24"/>
                    <a:pt x="22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</p:grpSp>
      <p:sp>
        <p:nvSpPr>
          <p:cNvPr id="21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1894421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0" y="6524625"/>
            <a:ext cx="12192000" cy="0"/>
          </a:xfrm>
          <a:prstGeom prst="line">
            <a:avLst/>
          </a:prstGeom>
          <a:noFill/>
          <a:ln w="9525" cmpd="sng">
            <a:solidFill>
              <a:srgbClr val="59595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 dirty="0">
              <a:ln w="76200" cmpd="tri">
                <a:solidFill>
                  <a:schemeClr val="tx1"/>
                </a:solidFill>
              </a:ln>
            </a:endParaRPr>
          </a:p>
        </p:txBody>
      </p:sp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698" y="2065537"/>
            <a:ext cx="886015" cy="68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501651" y="6688140"/>
            <a:ext cx="2755900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2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 </a:t>
            </a:r>
            <a:r>
              <a:rPr lang="en-US" sz="600" dirty="0" smtClean="0">
                <a:solidFill>
                  <a:srgbClr val="808080"/>
                </a:solidFill>
                <a:latin typeface="Calibri"/>
                <a:cs typeface="Calibri"/>
              </a:rPr>
              <a:t>All Rights Reserved. </a:t>
            </a:r>
            <a:endParaRPr lang="en-US" sz="600" dirty="0" smtClean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8098370" y="6678616"/>
            <a:ext cx="3577167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0" hangingPunct="0">
              <a:buFontTx/>
              <a:buNone/>
              <a:defRPr/>
            </a:pPr>
            <a:r>
              <a:rPr lang="en-US" sz="700" b="1" i="0" dirty="0">
                <a:solidFill>
                  <a:srgbClr val="41748D"/>
                </a:solidFill>
                <a:latin typeface="Calibri"/>
                <a:cs typeface="Calibri"/>
              </a:rPr>
              <a:t>ebglaw.com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320971" y="2064135"/>
            <a:ext cx="0" cy="2173734"/>
          </a:xfrm>
          <a:prstGeom prst="line">
            <a:avLst/>
          </a:prstGeom>
          <a:ln w="12700">
            <a:solidFill>
              <a:srgbClr val="EC9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6"/>
          <p:cNvSpPr>
            <a:spLocks noGrp="1"/>
          </p:cNvSpPr>
          <p:nvPr>
            <p:ph type="title" hasCustomPrompt="1"/>
          </p:nvPr>
        </p:nvSpPr>
        <p:spPr>
          <a:xfrm>
            <a:off x="4452047" y="2326119"/>
            <a:ext cx="5721404" cy="1613780"/>
          </a:xfrm>
        </p:spPr>
        <p:txBody>
          <a:bodyPr>
            <a:normAutofit fontScale="90000"/>
          </a:bodyPr>
          <a:lstStyle>
            <a:lvl1pPr algn="l">
              <a:defRPr sz="3600" b="1">
                <a:solidFill>
                  <a:srgbClr val="41748D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algn="l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9" name="Rectangle 6"/>
          <p:cNvSpPr>
            <a:spLocks noChangeArrowheads="1"/>
          </p:cNvSpPr>
          <p:nvPr userDrawn="1"/>
        </p:nvSpPr>
        <p:spPr bwMode="auto">
          <a:xfrm>
            <a:off x="1" y="5"/>
            <a:ext cx="12192000" cy="586961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dirty="0"/>
          </a:p>
        </p:txBody>
      </p:sp>
      <p:sp>
        <p:nvSpPr>
          <p:cNvPr id="20" name="Rectangle 6"/>
          <p:cNvSpPr>
            <a:spLocks noChangeArrowheads="1"/>
          </p:cNvSpPr>
          <p:nvPr userDrawn="1"/>
        </p:nvSpPr>
        <p:spPr bwMode="auto">
          <a:xfrm>
            <a:off x="-12698" y="5950145"/>
            <a:ext cx="12204700" cy="586961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dirty="0"/>
          </a:p>
        </p:txBody>
      </p:sp>
      <p:sp>
        <p:nvSpPr>
          <p:cNvPr id="10" name="Rectangle 6"/>
          <p:cNvSpPr txBox="1">
            <a:spLocks noChangeArrowheads="1"/>
          </p:cNvSpPr>
          <p:nvPr userDrawn="1"/>
        </p:nvSpPr>
        <p:spPr bwMode="auto">
          <a:xfrm>
            <a:off x="11604445" y="6666706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/>
              <a:pPr>
                <a:defRPr/>
              </a:pPr>
              <a:t>‹#›</a:t>
            </a:fld>
            <a:endParaRPr lang="en-US" sz="900" dirty="0">
              <a:solidFill>
                <a:srgbClr val="EBB0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90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9"/>
            <a:ext cx="5305661" cy="5305661"/>
          </a:xfrm>
          <a:prstGeom prst="ellipse">
            <a:avLst/>
          </a:prstGeom>
          <a:solidFill>
            <a:schemeClr val="bg2"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8E5FAC9-A660-4D7A-AC84-0A7C8CC3BB65}"/>
              </a:ext>
            </a:extLst>
          </p:cNvPr>
          <p:cNvSpPr>
            <a:spLocks/>
          </p:cNvSpPr>
          <p:nvPr/>
        </p:nvSpPr>
        <p:spPr bwMode="auto">
          <a:xfrm>
            <a:off x="-1076660" y="0"/>
            <a:ext cx="4187359" cy="6858000"/>
          </a:xfrm>
          <a:custGeom>
            <a:avLst/>
            <a:gdLst>
              <a:gd name="connsiteX0" fmla="*/ 1 w 4187358"/>
              <a:gd name="connsiteY0" fmla="*/ 3386408 h 6858000"/>
              <a:gd name="connsiteX1" fmla="*/ 1 w 4187358"/>
              <a:gd name="connsiteY1" fmla="*/ 3386487 h 6858000"/>
              <a:gd name="connsiteX2" fmla="*/ 0 w 4187358"/>
              <a:gd name="connsiteY2" fmla="*/ 3386449 h 6858000"/>
              <a:gd name="connsiteX3" fmla="*/ 1397417 w 4187358"/>
              <a:gd name="connsiteY3" fmla="*/ 0 h 6858000"/>
              <a:gd name="connsiteX4" fmla="*/ 3715348 w 4187358"/>
              <a:gd name="connsiteY4" fmla="*/ 0 h 6858000"/>
              <a:gd name="connsiteX5" fmla="*/ 3591009 w 4187358"/>
              <a:gd name="connsiteY5" fmla="*/ 39927 h 6858000"/>
              <a:gd name="connsiteX6" fmla="*/ 1220966 w 4187358"/>
              <a:gd name="connsiteY6" fmla="*/ 3386449 h 6858000"/>
              <a:gd name="connsiteX7" fmla="*/ 3983398 w 4187358"/>
              <a:gd name="connsiteY7" fmla="*/ 6811434 h 6858000"/>
              <a:gd name="connsiteX8" fmla="*/ 4187358 w 4187358"/>
              <a:gd name="connsiteY8" fmla="*/ 6858000 h 6858000"/>
              <a:gd name="connsiteX9" fmla="*/ 1517422 w 4187358"/>
              <a:gd name="connsiteY9" fmla="*/ 6858000 h 6858000"/>
              <a:gd name="connsiteX10" fmla="*/ 1463796 w 4187358"/>
              <a:gd name="connsiteY10" fmla="*/ 6810452 h 6858000"/>
              <a:gd name="connsiteX11" fmla="*/ 1142382 w 4187358"/>
              <a:gd name="connsiteY11" fmla="*/ 6467666 h 6858000"/>
              <a:gd name="connsiteX12" fmla="*/ 1076661 w 4187358"/>
              <a:gd name="connsiteY12" fmla="*/ 6386453 h 6858000"/>
              <a:gd name="connsiteX13" fmla="*/ 1076661 w 4187358"/>
              <a:gd name="connsiteY13" fmla="*/ 348488 h 6858000"/>
              <a:gd name="connsiteX14" fmla="*/ 1076958 w 4187358"/>
              <a:gd name="connsiteY14" fmla="*/ 348111 h 6858000"/>
              <a:gd name="connsiteX15" fmla="*/ 1386833 w 4187358"/>
              <a:gd name="connsiteY15" fmla="*/ 96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87358" h="6858000">
                <a:moveTo>
                  <a:pt x="1" y="3386408"/>
                </a:moveTo>
                <a:lnTo>
                  <a:pt x="1" y="3386487"/>
                </a:lnTo>
                <a:lnTo>
                  <a:pt x="0" y="3386449"/>
                </a:lnTo>
                <a:close/>
                <a:moveTo>
                  <a:pt x="1397417" y="0"/>
                </a:moveTo>
                <a:lnTo>
                  <a:pt x="3715348" y="0"/>
                </a:lnTo>
                <a:lnTo>
                  <a:pt x="3591009" y="39927"/>
                </a:lnTo>
                <a:cubicBezTo>
                  <a:pt x="2130729" y="576906"/>
                  <a:pt x="1198709" y="1886576"/>
                  <a:pt x="1220966" y="3386449"/>
                </a:cubicBezTo>
                <a:cubicBezTo>
                  <a:pt x="1220966" y="4993455"/>
                  <a:pt x="2316438" y="6360283"/>
                  <a:pt x="3983398" y="6811434"/>
                </a:cubicBezTo>
                <a:lnTo>
                  <a:pt x="4187358" y="6858000"/>
                </a:lnTo>
                <a:lnTo>
                  <a:pt x="1517422" y="6858000"/>
                </a:lnTo>
                <a:lnTo>
                  <a:pt x="1463796" y="6810452"/>
                </a:lnTo>
                <a:cubicBezTo>
                  <a:pt x="1351245" y="6701561"/>
                  <a:pt x="1243959" y="6587134"/>
                  <a:pt x="1142382" y="6467666"/>
                </a:cubicBezTo>
                <a:lnTo>
                  <a:pt x="1076661" y="6386453"/>
                </a:lnTo>
                <a:lnTo>
                  <a:pt x="1076661" y="348488"/>
                </a:lnTo>
                <a:lnTo>
                  <a:pt x="1076958" y="348111"/>
                </a:lnTo>
                <a:cubicBezTo>
                  <a:pt x="1174471" y="230469"/>
                  <a:pt x="1277866" y="117517"/>
                  <a:pt x="1386833" y="9607"/>
                </a:cubicBezTo>
                <a:close/>
              </a:path>
            </a:pathLst>
          </a:custGeom>
          <a:solidFill>
            <a:srgbClr val="1E4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400" noProof="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0B82047-EAD3-4DEC-B061-E37CF01573AB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743153" y="1866338"/>
            <a:ext cx="5065015" cy="303008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pic>
        <p:nvPicPr>
          <p:cNvPr id="11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66641" y="6448426"/>
            <a:ext cx="439939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/>
          <p:cNvSpPr txBox="1">
            <a:spLocks noChangeArrowheads="1"/>
          </p:cNvSpPr>
          <p:nvPr userDrawn="1"/>
        </p:nvSpPr>
        <p:spPr bwMode="auto">
          <a:xfrm>
            <a:off x="8541356" y="6626229"/>
            <a:ext cx="3685117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2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</a:t>
            </a:r>
            <a:r>
              <a:rPr lang="en-US" sz="600" dirty="0" smtClean="0">
                <a:solidFill>
                  <a:srgbClr val="1E4C62"/>
                </a:solidFill>
                <a:latin typeface="Microsoft Sans Serif" charset="0"/>
                <a:cs typeface="Microsoft Sans Serif" charset="0"/>
              </a:rPr>
              <a:t> </a:t>
            </a:r>
            <a:r>
              <a:rPr lang="en-US" sz="600" dirty="0" smtClean="0">
                <a:solidFill>
                  <a:srgbClr val="808080"/>
                </a:solidFill>
                <a:latin typeface="Calibri"/>
                <a:cs typeface="Calibri"/>
              </a:rPr>
              <a:t>All Rights Reserved. </a:t>
            </a:r>
            <a:r>
              <a:rPr lang="en-US" sz="600" dirty="0" smtClean="0">
                <a:solidFill>
                  <a:srgbClr val="EBB02C"/>
                </a:solidFill>
                <a:latin typeface="Calibri"/>
                <a:cs typeface="Calibri"/>
              </a:rPr>
              <a:t> </a:t>
            </a:r>
            <a:r>
              <a:rPr lang="en-US" sz="600" dirty="0" smtClean="0">
                <a:solidFill>
                  <a:srgbClr val="EBB02C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800" b="1" i="0" dirty="0" smtClean="0">
                <a:solidFill>
                  <a:srgbClr val="41748D"/>
                </a:solidFill>
                <a:latin typeface="Calibri"/>
                <a:cs typeface="Calibri"/>
              </a:rPr>
              <a:t>ebglaw.com</a:t>
            </a:r>
          </a:p>
        </p:txBody>
      </p:sp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11584125" y="6625209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/>
              <a:pPr>
                <a:defRPr/>
              </a:pPr>
              <a:t>‹#›</a:t>
            </a:fld>
            <a:endParaRPr lang="en-US" sz="900" dirty="0">
              <a:solidFill>
                <a:srgbClr val="EBB0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8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9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11190819" cy="4365835"/>
          </a:xfrm>
        </p:spPr>
        <p:txBody>
          <a:bodyPr/>
          <a:lstStyle>
            <a:lvl1pPr marL="234945" indent="-234945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50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1992" indent="-168270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 marL="3657509" indent="0">
              <a:buNone/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3008639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11190819" cy="4365835"/>
          </a:xfrm>
        </p:spPr>
        <p:txBody>
          <a:bodyPr/>
          <a:lstStyle>
            <a:lvl1pPr marL="234945" indent="-234945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50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1992" indent="-168270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1069" y="914405"/>
            <a:ext cx="11190817" cy="352425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91069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8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2063194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5394960" cy="4365835"/>
          </a:xfrm>
        </p:spPr>
        <p:txBody>
          <a:bodyPr/>
          <a:lstStyle>
            <a:lvl1pPr marL="234945" indent="-234945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50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1992" indent="-168270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6286923" y="1647111"/>
            <a:ext cx="5394960" cy="4365835"/>
          </a:xfrm>
        </p:spPr>
        <p:txBody>
          <a:bodyPr/>
          <a:lstStyle>
            <a:lvl1pPr marL="234945" indent="-234945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50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1992" indent="-168270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1069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19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2229266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5394960" cy="4365835"/>
          </a:xfrm>
        </p:spPr>
        <p:txBody>
          <a:bodyPr/>
          <a:lstStyle>
            <a:lvl1pPr marL="234945" indent="-234945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50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1992" indent="-168270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7"/>
          </p:nvPr>
        </p:nvSpPr>
        <p:spPr>
          <a:xfrm>
            <a:off x="6286923" y="1647111"/>
            <a:ext cx="5394960" cy="4365835"/>
          </a:xfrm>
        </p:spPr>
        <p:txBody>
          <a:bodyPr/>
          <a:lstStyle>
            <a:lvl1pPr marL="234945" indent="-234945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50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1992" indent="-168270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Calibri" pitchFamily="34" charset="0"/>
                <a:cs typeface="Calibri" pitchFamily="34" charset="0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Microsoft Sans Serif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1069" y="914405"/>
            <a:ext cx="11190817" cy="352425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1069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1567092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lumn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3657600" cy="4365835"/>
          </a:xfrm>
        </p:spPr>
        <p:txBody>
          <a:bodyPr/>
          <a:lstStyle>
            <a:lvl1pPr marL="234945" indent="-234945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50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1992" indent="-168270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1069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8"/>
          </p:nvPr>
        </p:nvSpPr>
        <p:spPr>
          <a:xfrm>
            <a:off x="8024283" y="1647111"/>
            <a:ext cx="3657600" cy="4365835"/>
          </a:xfrm>
        </p:spPr>
        <p:txBody>
          <a:bodyPr/>
          <a:lstStyle>
            <a:lvl1pPr marL="234945" indent="-234945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50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1992" indent="-168270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9"/>
          </p:nvPr>
        </p:nvSpPr>
        <p:spPr>
          <a:xfrm>
            <a:off x="4257675" y="1647111"/>
            <a:ext cx="3657600" cy="4365835"/>
          </a:xfrm>
        </p:spPr>
        <p:txBody>
          <a:bodyPr/>
          <a:lstStyle>
            <a:lvl1pPr marL="234945" indent="-234945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50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1992" indent="-168270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8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0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3298474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hree Column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3657600" cy="4365835"/>
          </a:xfrm>
        </p:spPr>
        <p:txBody>
          <a:bodyPr/>
          <a:lstStyle>
            <a:lvl1pPr marL="234945" indent="-234945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50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1992" indent="-168270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1069" y="464928"/>
            <a:ext cx="11190817" cy="565982"/>
          </a:xfrm>
        </p:spPr>
        <p:txBody>
          <a:bodyPr lIns="0" tIns="0" rIns="0" bIns="0" anchor="t"/>
          <a:lstStyle>
            <a:lvl1pPr algn="l">
              <a:lnSpc>
                <a:spcPts val="3540"/>
              </a:lnSpc>
              <a:defRPr sz="3200" b="1">
                <a:solidFill>
                  <a:srgbClr val="41748D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8"/>
          </p:nvPr>
        </p:nvSpPr>
        <p:spPr>
          <a:xfrm>
            <a:off x="8024283" y="1647111"/>
            <a:ext cx="3657600" cy="4365835"/>
          </a:xfrm>
        </p:spPr>
        <p:txBody>
          <a:bodyPr/>
          <a:lstStyle>
            <a:lvl1pPr marL="234945" indent="-234945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50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1992" indent="-168270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9"/>
          </p:nvPr>
        </p:nvSpPr>
        <p:spPr>
          <a:xfrm>
            <a:off x="4257675" y="1647111"/>
            <a:ext cx="3657600" cy="4365835"/>
          </a:xfrm>
        </p:spPr>
        <p:txBody>
          <a:bodyPr/>
          <a:lstStyle>
            <a:lvl1pPr marL="234945" indent="-234945">
              <a:lnSpc>
                <a:spcPts val="2200"/>
              </a:lnSpc>
              <a:spcBef>
                <a:spcPts val="1200"/>
              </a:spcBef>
              <a:buClr>
                <a:srgbClr val="41748D"/>
              </a:buClr>
              <a:buSzPct val="104000"/>
              <a:buFont typeface="Wingdings" charset="2"/>
              <a:buChar char="§"/>
              <a:defRPr sz="2000">
                <a:solidFill>
                  <a:srgbClr val="606060"/>
                </a:solidFill>
                <a:latin typeface="Calibri"/>
                <a:cs typeface="Calibri"/>
              </a:defRPr>
            </a:lvl1pPr>
            <a:lvl2pPr marL="512750" indent="-228594">
              <a:lnSpc>
                <a:spcPts val="2200"/>
              </a:lnSpc>
              <a:spcBef>
                <a:spcPts val="600"/>
              </a:spcBef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  <a:defRPr sz="1800">
                <a:solidFill>
                  <a:srgbClr val="606060"/>
                </a:solidFill>
                <a:latin typeface="Calibri"/>
                <a:cs typeface="Calibri"/>
              </a:defRPr>
            </a:lvl2pPr>
            <a:lvl3pPr marL="861992" indent="-168270">
              <a:lnSpc>
                <a:spcPts val="2200"/>
              </a:lnSpc>
              <a:spcBef>
                <a:spcPts val="300"/>
              </a:spcBef>
              <a:buFont typeface="Courier New" pitchFamily="49" charset="0"/>
              <a:buChar char="o"/>
              <a:defRPr sz="1600" baseline="0">
                <a:solidFill>
                  <a:srgbClr val="606060"/>
                </a:solidFill>
                <a:latin typeface="Calibri"/>
                <a:cs typeface="Calibri"/>
              </a:defRPr>
            </a:lvl3pPr>
            <a:lvl4pPr marL="1195358" indent="-228594">
              <a:lnSpc>
                <a:spcPts val="2200"/>
              </a:lnSpc>
              <a:spcBef>
                <a:spcPts val="300"/>
              </a:spcBef>
              <a:defRPr sz="1600">
                <a:solidFill>
                  <a:srgbClr val="606060"/>
                </a:solidFill>
                <a:latin typeface="+mn-lt"/>
                <a:cs typeface="Microsoft Sans Serif"/>
              </a:defRPr>
            </a:lvl4pPr>
            <a:lvl5pPr marL="1485863" indent="-228594">
              <a:lnSpc>
                <a:spcPts val="2200"/>
              </a:lnSpc>
              <a:spcBef>
                <a:spcPts val="300"/>
              </a:spcBef>
              <a:defRPr sz="1800">
                <a:solidFill>
                  <a:srgbClr val="606060"/>
                </a:solidFill>
                <a:latin typeface="+mn-lt"/>
                <a:cs typeface="Microsoft Sans Serif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91069" y="914405"/>
            <a:ext cx="11190817" cy="352425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3" y="-7938"/>
            <a:ext cx="224287" cy="6865938"/>
          </a:xfrm>
          <a:prstGeom prst="rect">
            <a:avLst/>
          </a:prstGeom>
          <a:solidFill>
            <a:srgbClr val="1E4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2400" dirty="0">
              <a:solidFill>
                <a:srgbClr val="41748D"/>
              </a:solidFill>
              <a:ea typeface="Geneva" charset="0"/>
              <a:cs typeface="Geneva" charset="0"/>
            </a:endParaRPr>
          </a:p>
        </p:txBody>
      </p:sp>
      <p:sp>
        <p:nvSpPr>
          <p:cNvPr id="21" name="Rectangle 6"/>
          <p:cNvSpPr txBox="1">
            <a:spLocks noChangeArrowheads="1"/>
          </p:cNvSpPr>
          <p:nvPr userDrawn="1"/>
        </p:nvSpPr>
        <p:spPr bwMode="auto">
          <a:xfrm>
            <a:off x="-178899" y="6658422"/>
            <a:ext cx="582083" cy="12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900" kern="1200">
                <a:solidFill>
                  <a:schemeClr val="tx1"/>
                </a:solidFill>
                <a:latin typeface="Calibri"/>
                <a:ea typeface="Geneva" charset="0"/>
                <a:cs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9CEDFFC-0EDD-1A40-82C2-697ABAAF1A5F}" type="slidenum">
              <a:rPr lang="en-US" sz="9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 rot="16200000">
            <a:off x="-1735968" y="4591437"/>
            <a:ext cx="368511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© 2021 Epstein Becker &amp; Green, P.C.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dirty="0" smtClean="0">
                <a:solidFill>
                  <a:schemeClr val="bg1"/>
                </a:solidFill>
                <a:latin typeface="Calibri"/>
                <a:cs typeface="Calibri"/>
              </a:rPr>
              <a:t>All Rights Reserved.  </a:t>
            </a:r>
            <a:r>
              <a:rPr lang="en-US" sz="600" dirty="0" smtClean="0">
                <a:solidFill>
                  <a:schemeClr val="bg1"/>
                </a:solidFill>
                <a:latin typeface="Microsoft Sans Serif" charset="0"/>
                <a:cs typeface="Microsoft Sans Serif" charset="0"/>
              </a:rPr>
              <a:t>|  </a:t>
            </a:r>
            <a:r>
              <a:rPr lang="en-US" sz="600" b="1" i="0" dirty="0" smtClean="0">
                <a:solidFill>
                  <a:schemeClr val="bg1"/>
                </a:solidFill>
                <a:latin typeface="Calibri"/>
                <a:cs typeface="Calibri"/>
              </a:rPr>
              <a:t>ebglaw.com</a:t>
            </a:r>
          </a:p>
        </p:txBody>
      </p:sp>
    </p:spTree>
    <p:extLst>
      <p:ext uri="{BB962C8B-B14F-4D97-AF65-F5344CB8AC3E}">
        <p14:creationId xmlns:p14="http://schemas.microsoft.com/office/powerpoint/2010/main" val="2768165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4950" lvl="0" indent="-234950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rgbClr val="41748D"/>
              </a:buClr>
              <a:buSzPct val="104000"/>
              <a:buFont typeface="Wingdings" charset="2"/>
              <a:buChar char="§"/>
            </a:pPr>
            <a:r>
              <a:rPr lang="en-US" dirty="0" smtClean="0"/>
              <a:t>Edit Master text styles</a:t>
            </a:r>
          </a:p>
          <a:p>
            <a:pPr marL="512763" lvl="1" indent="-228600" algn="l" rtl="0" eaLnBrk="1" fontAlgn="base" hangingPunct="1">
              <a:lnSpc>
                <a:spcPts val="2200"/>
              </a:lnSpc>
              <a:spcBef>
                <a:spcPts val="6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</a:pPr>
            <a:r>
              <a:rPr lang="en-US" dirty="0" smtClean="0"/>
              <a:t>Second level</a:t>
            </a:r>
          </a:p>
          <a:p>
            <a:pPr marL="862013" lvl="2" indent="-168275" algn="l" rtl="0" eaLnBrk="1" fontAlgn="base" hangingPunct="1">
              <a:lnSpc>
                <a:spcPts val="2200"/>
              </a:lnSpc>
              <a:spcBef>
                <a:spcPts val="3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dirty="0" smtClean="0"/>
              <a:t>Third level</a:t>
            </a:r>
          </a:p>
          <a:p>
            <a:pPr marL="1195388" lvl="3" indent="-228600" algn="l" rtl="0" eaLnBrk="1" fontAlgn="base" hangingPunct="1">
              <a:lnSpc>
                <a:spcPts val="2200"/>
              </a:lnSpc>
              <a:spcBef>
                <a:spcPts val="300"/>
              </a:spcBef>
              <a:spcAft>
                <a:spcPct val="0"/>
              </a:spcAft>
              <a:buChar char="–"/>
            </a:pPr>
            <a:r>
              <a:rPr lang="en-US" dirty="0" smtClean="0"/>
              <a:t>Fourth level</a:t>
            </a:r>
          </a:p>
          <a:p>
            <a:pPr marL="1485900" lvl="4" indent="-228600" algn="l" rtl="0" eaLnBrk="1" fontAlgn="base" hangingPunct="1">
              <a:lnSpc>
                <a:spcPts val="2200"/>
              </a:lnSpc>
              <a:spcBef>
                <a:spcPts val="300"/>
              </a:spcBef>
              <a:spcAft>
                <a:spcPct val="0"/>
              </a:spcAft>
              <a:buChar char="»"/>
            </a:pP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FontTx/>
              <a:buNone/>
              <a:defRPr sz="1400">
                <a:latin typeface="+mn-lt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FontTx/>
              <a:buNone/>
              <a:defRPr sz="1400">
                <a:latin typeface="+mn-lt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Tx/>
              <a:buNone/>
              <a:defRPr sz="1400">
                <a:latin typeface="+mn-lt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1BAC2758-79ED-E343-8524-1DED98A466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99" r:id="rId2"/>
    <p:sldLayoutId id="2147483802" r:id="rId3"/>
    <p:sldLayoutId id="2147483803" r:id="rId4"/>
    <p:sldLayoutId id="2147483800" r:id="rId5"/>
    <p:sldLayoutId id="2147483804" r:id="rId6"/>
    <p:sldLayoutId id="2147483801" r:id="rId7"/>
    <p:sldLayoutId id="2147483805" r:id="rId8"/>
    <p:sldLayoutId id="2147483755" r:id="rId9"/>
    <p:sldLayoutId id="2147483780" r:id="rId10"/>
    <p:sldLayoutId id="2147483761" r:id="rId11"/>
    <p:sldLayoutId id="2147483762" r:id="rId12"/>
    <p:sldLayoutId id="2147483752" r:id="rId13"/>
    <p:sldLayoutId id="2147483779" r:id="rId14"/>
    <p:sldLayoutId id="2147483781" r:id="rId15"/>
    <p:sldLayoutId id="2147483782" r:id="rId16"/>
    <p:sldLayoutId id="2147483783" r:id="rId17"/>
    <p:sldLayoutId id="2147483784" r:id="rId18"/>
    <p:sldLayoutId id="2147483753" r:id="rId19"/>
    <p:sldLayoutId id="2147483794" r:id="rId20"/>
    <p:sldLayoutId id="2147483795" r:id="rId21"/>
    <p:sldLayoutId id="2147483751" r:id="rId22"/>
    <p:sldLayoutId id="2147483789" r:id="rId23"/>
    <p:sldLayoutId id="2147483747" r:id="rId24"/>
    <p:sldLayoutId id="2147483758" r:id="rId25"/>
    <p:sldLayoutId id="2147483748" r:id="rId26"/>
    <p:sldLayoutId id="2147483757" r:id="rId27"/>
    <p:sldLayoutId id="2147483791" r:id="rId28"/>
    <p:sldLayoutId id="2147483792" r:id="rId29"/>
    <p:sldLayoutId id="2147483754" r:id="rId30"/>
    <p:sldLayoutId id="2147483759" r:id="rId31"/>
    <p:sldLayoutId id="2147483749" r:id="rId32"/>
    <p:sldLayoutId id="2147483760" r:id="rId33"/>
    <p:sldLayoutId id="2147483798" r:id="rId34"/>
    <p:sldLayoutId id="2147483766" r:id="rId35"/>
    <p:sldLayoutId id="2147483772" r:id="rId36"/>
    <p:sldLayoutId id="2147483774" r:id="rId37"/>
    <p:sldLayoutId id="2147483806" r:id="rId38"/>
    <p:sldLayoutId id="2147483793" r:id="rId39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ts val="3540"/>
        </a:lnSpc>
        <a:spcBef>
          <a:spcPct val="0"/>
        </a:spcBef>
        <a:spcAft>
          <a:spcPct val="0"/>
        </a:spcAft>
        <a:defRPr lang="en-US" sz="3200" b="1" dirty="0">
          <a:solidFill>
            <a:srgbClr val="41748D"/>
          </a:solidFill>
          <a:latin typeface="Calibri"/>
          <a:ea typeface="+mj-ea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lang="en-US" sz="2000" dirty="0" smtClean="0">
          <a:solidFill>
            <a:srgbClr val="606060"/>
          </a:solidFill>
          <a:latin typeface="Calibri"/>
          <a:ea typeface="+mn-ea"/>
          <a:cs typeface="Calibri"/>
        </a:defRPr>
      </a:lvl1pPr>
      <a:lvl2pPr marL="741363" indent="-457200" algn="l" rtl="0" eaLnBrk="1" fontAlgn="base" hangingPunct="1">
        <a:spcBef>
          <a:spcPct val="20000"/>
        </a:spcBef>
        <a:spcAft>
          <a:spcPct val="0"/>
        </a:spcAft>
        <a:buChar char="–"/>
        <a:defRPr lang="en-US" sz="1800" dirty="0" smtClean="0">
          <a:solidFill>
            <a:srgbClr val="606060"/>
          </a:solidFill>
          <a:latin typeface="Calibri"/>
          <a:ea typeface="Geneva" charset="0"/>
          <a:cs typeface="Calibri"/>
        </a:defRPr>
      </a:lvl2pPr>
      <a:lvl3pPr marL="1036638" indent="-342900" algn="l" rtl="0" eaLnBrk="1" fontAlgn="base" hangingPunct="1">
        <a:spcBef>
          <a:spcPct val="20000"/>
        </a:spcBef>
        <a:spcAft>
          <a:spcPct val="0"/>
        </a:spcAft>
        <a:buChar char="•"/>
        <a:defRPr lang="en-US" sz="1600" baseline="0" dirty="0" smtClean="0">
          <a:solidFill>
            <a:srgbClr val="606060"/>
          </a:solidFill>
          <a:latin typeface="Calibri"/>
          <a:ea typeface="Geneva" charset="0"/>
          <a:cs typeface="Calibri"/>
        </a:defRPr>
      </a:lvl3pPr>
      <a:lvl4pPr marL="1309688" indent="-342900" algn="l" rtl="0" eaLnBrk="1" fontAlgn="base" hangingPunct="1">
        <a:spcBef>
          <a:spcPct val="20000"/>
        </a:spcBef>
        <a:spcAft>
          <a:spcPct val="0"/>
        </a:spcAft>
        <a:buChar char="–"/>
        <a:defRPr lang="en-US" sz="1600" dirty="0" smtClean="0">
          <a:solidFill>
            <a:srgbClr val="606060"/>
          </a:solidFill>
          <a:latin typeface="Calibri" pitchFamily="34" charset="0"/>
          <a:ea typeface="Geneva" charset="0"/>
          <a:cs typeface="Calibri" pitchFamily="34" charset="0"/>
        </a:defRPr>
      </a:lvl4pPr>
      <a:lvl5pPr marL="1600200" indent="-342900" algn="l" rtl="0" eaLnBrk="1" fontAlgn="base" hangingPunct="1">
        <a:spcBef>
          <a:spcPct val="20000"/>
        </a:spcBef>
        <a:spcAft>
          <a:spcPct val="0"/>
        </a:spcAft>
        <a:buChar char="»"/>
        <a:defRPr lang="en-US" sz="1600" dirty="0">
          <a:solidFill>
            <a:srgbClr val="606060"/>
          </a:solidFill>
          <a:latin typeface="Calibri" pitchFamily="34" charset="0"/>
          <a:ea typeface="Geneva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4950" lvl="0" indent="-234950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rgbClr val="41748D"/>
              </a:buClr>
              <a:buSzPct val="104000"/>
              <a:buFont typeface="Wingdings" charset="2"/>
              <a:buChar char="§"/>
            </a:pPr>
            <a:r>
              <a:rPr lang="en-US" dirty="0" smtClean="0"/>
              <a:t>Edit Master text styles</a:t>
            </a:r>
          </a:p>
          <a:p>
            <a:pPr marL="512763" lvl="1" indent="-228600" algn="l" rtl="0" eaLnBrk="1" fontAlgn="base" hangingPunct="1">
              <a:lnSpc>
                <a:spcPts val="2200"/>
              </a:lnSpc>
              <a:spcBef>
                <a:spcPts val="6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</a:pPr>
            <a:r>
              <a:rPr lang="en-US" dirty="0" smtClean="0"/>
              <a:t>Second level</a:t>
            </a:r>
          </a:p>
          <a:p>
            <a:pPr marL="862013" lvl="2" indent="-168275" algn="l" rtl="0" eaLnBrk="1" fontAlgn="base" hangingPunct="1">
              <a:lnSpc>
                <a:spcPts val="2200"/>
              </a:lnSpc>
              <a:spcBef>
                <a:spcPts val="3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dirty="0" smtClean="0"/>
              <a:t>Third level</a:t>
            </a:r>
          </a:p>
          <a:p>
            <a:pPr marL="1195388" lvl="3" indent="-228600" algn="l" rtl="0" eaLnBrk="1" fontAlgn="base" hangingPunct="1">
              <a:lnSpc>
                <a:spcPts val="2200"/>
              </a:lnSpc>
              <a:spcBef>
                <a:spcPts val="300"/>
              </a:spcBef>
              <a:spcAft>
                <a:spcPct val="0"/>
              </a:spcAft>
              <a:buChar char="–"/>
            </a:pPr>
            <a:r>
              <a:rPr lang="en-US" dirty="0" smtClean="0"/>
              <a:t>Fourth level</a:t>
            </a:r>
          </a:p>
          <a:p>
            <a:pPr marL="1485900" lvl="4" indent="-228600" algn="l" rtl="0" eaLnBrk="1" fontAlgn="base" hangingPunct="1">
              <a:lnSpc>
                <a:spcPts val="2200"/>
              </a:lnSpc>
              <a:spcBef>
                <a:spcPts val="300"/>
              </a:spcBef>
              <a:spcAft>
                <a:spcPct val="0"/>
              </a:spcAft>
              <a:buChar char="»"/>
            </a:pP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FontTx/>
              <a:buNone/>
              <a:defRPr sz="1400">
                <a:latin typeface="+mn-lt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FontTx/>
              <a:buNone/>
              <a:defRPr sz="1400">
                <a:latin typeface="+mn-lt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Tx/>
              <a:buNone/>
              <a:defRPr sz="1400">
                <a:latin typeface="+mn-lt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1BAC2758-79ED-E343-8524-1DED98A466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2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  <p:sldLayoutId id="2147483834" r:id="rId27"/>
    <p:sldLayoutId id="2147483835" r:id="rId28"/>
    <p:sldLayoutId id="2147483836" r:id="rId29"/>
    <p:sldLayoutId id="2147483837" r:id="rId30"/>
    <p:sldLayoutId id="2147483838" r:id="rId31"/>
    <p:sldLayoutId id="2147483839" r:id="rId32"/>
    <p:sldLayoutId id="2147483840" r:id="rId33"/>
    <p:sldLayoutId id="2147483841" r:id="rId34"/>
    <p:sldLayoutId id="2147483842" r:id="rId3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ts val="3540"/>
        </a:lnSpc>
        <a:spcBef>
          <a:spcPct val="0"/>
        </a:spcBef>
        <a:spcAft>
          <a:spcPct val="0"/>
        </a:spcAft>
        <a:defRPr lang="en-US" sz="3200" b="1" dirty="0">
          <a:solidFill>
            <a:srgbClr val="41748D"/>
          </a:solidFill>
          <a:latin typeface="Calibri"/>
          <a:ea typeface="+mj-ea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lang="en-US" sz="2000" dirty="0" smtClean="0">
          <a:solidFill>
            <a:srgbClr val="606060"/>
          </a:solidFill>
          <a:latin typeface="Calibri"/>
          <a:ea typeface="+mn-ea"/>
          <a:cs typeface="Calibri"/>
        </a:defRPr>
      </a:lvl1pPr>
      <a:lvl2pPr marL="741363" indent="-457200" algn="l" rtl="0" eaLnBrk="1" fontAlgn="base" hangingPunct="1">
        <a:spcBef>
          <a:spcPct val="20000"/>
        </a:spcBef>
        <a:spcAft>
          <a:spcPct val="0"/>
        </a:spcAft>
        <a:buChar char="–"/>
        <a:defRPr lang="en-US" sz="1800" dirty="0" smtClean="0">
          <a:solidFill>
            <a:srgbClr val="606060"/>
          </a:solidFill>
          <a:latin typeface="Calibri"/>
          <a:ea typeface="Geneva" charset="0"/>
          <a:cs typeface="Calibri"/>
        </a:defRPr>
      </a:lvl2pPr>
      <a:lvl3pPr marL="1036638" indent="-342900" algn="l" rtl="0" eaLnBrk="1" fontAlgn="base" hangingPunct="1">
        <a:spcBef>
          <a:spcPct val="20000"/>
        </a:spcBef>
        <a:spcAft>
          <a:spcPct val="0"/>
        </a:spcAft>
        <a:buChar char="•"/>
        <a:defRPr lang="en-US" sz="1600" baseline="0" dirty="0" smtClean="0">
          <a:solidFill>
            <a:srgbClr val="606060"/>
          </a:solidFill>
          <a:latin typeface="Calibri"/>
          <a:ea typeface="Geneva" charset="0"/>
          <a:cs typeface="Calibri"/>
        </a:defRPr>
      </a:lvl3pPr>
      <a:lvl4pPr marL="1309688" indent="-342900" algn="l" rtl="0" eaLnBrk="1" fontAlgn="base" hangingPunct="1">
        <a:spcBef>
          <a:spcPct val="20000"/>
        </a:spcBef>
        <a:spcAft>
          <a:spcPct val="0"/>
        </a:spcAft>
        <a:buChar char="–"/>
        <a:defRPr lang="en-US" sz="1600" dirty="0" smtClean="0">
          <a:solidFill>
            <a:srgbClr val="606060"/>
          </a:solidFill>
          <a:latin typeface="Calibri" pitchFamily="34" charset="0"/>
          <a:ea typeface="Geneva" charset="0"/>
          <a:cs typeface="Calibri" pitchFamily="34" charset="0"/>
        </a:defRPr>
      </a:lvl4pPr>
      <a:lvl5pPr marL="1600200" indent="-342900" algn="l" rtl="0" eaLnBrk="1" fontAlgn="base" hangingPunct="1">
        <a:spcBef>
          <a:spcPct val="20000"/>
        </a:spcBef>
        <a:spcAft>
          <a:spcPct val="0"/>
        </a:spcAft>
        <a:buChar char="»"/>
        <a:defRPr lang="en-US" sz="1600" dirty="0">
          <a:solidFill>
            <a:srgbClr val="606060"/>
          </a:solidFill>
          <a:latin typeface="Calibri" pitchFamily="34" charset="0"/>
          <a:ea typeface="Geneva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4945" lvl="0" indent="-234945" algn="l" rtl="0" eaLnBrk="1" fontAlgn="base" hangingPunct="1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>
                <a:srgbClr val="41748D"/>
              </a:buClr>
              <a:buSzPct val="104000"/>
              <a:buFont typeface="Wingdings" charset="2"/>
              <a:buChar char="§"/>
            </a:pPr>
            <a:r>
              <a:rPr lang="en-US" dirty="0" smtClean="0"/>
              <a:t>Edit Master text styles</a:t>
            </a:r>
          </a:p>
          <a:p>
            <a:pPr marL="512750" lvl="1" indent="-228594" algn="l" rtl="0" eaLnBrk="1" fontAlgn="base" hangingPunct="1">
              <a:lnSpc>
                <a:spcPts val="2200"/>
              </a:lnSpc>
              <a:spcBef>
                <a:spcPts val="600"/>
              </a:spcBef>
              <a:spcAft>
                <a:spcPct val="0"/>
              </a:spcAft>
              <a:buClr>
                <a:srgbClr val="606060"/>
              </a:buClr>
              <a:buSzPct val="100000"/>
              <a:buFont typeface="Arial" pitchFamily="34" charset="0"/>
              <a:buChar char="•"/>
              <a:tabLst/>
            </a:pPr>
            <a:r>
              <a:rPr lang="en-US" dirty="0" smtClean="0"/>
              <a:t>Second level</a:t>
            </a:r>
          </a:p>
          <a:p>
            <a:pPr marL="861992" lvl="2" indent="-168270" algn="l" rtl="0" eaLnBrk="1" fontAlgn="base" hangingPunct="1">
              <a:lnSpc>
                <a:spcPts val="2200"/>
              </a:lnSpc>
              <a:spcBef>
                <a:spcPts val="3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dirty="0" smtClean="0"/>
              <a:t>Third level</a:t>
            </a:r>
          </a:p>
          <a:p>
            <a:pPr marL="1195358" lvl="3" indent="-228594" algn="l" rtl="0" eaLnBrk="1" fontAlgn="base" hangingPunct="1">
              <a:lnSpc>
                <a:spcPts val="2200"/>
              </a:lnSpc>
              <a:spcBef>
                <a:spcPts val="300"/>
              </a:spcBef>
              <a:spcAft>
                <a:spcPct val="0"/>
              </a:spcAft>
              <a:buChar char="–"/>
            </a:pPr>
            <a:r>
              <a:rPr lang="en-US" dirty="0" smtClean="0"/>
              <a:t>Fourth level</a:t>
            </a:r>
          </a:p>
          <a:p>
            <a:pPr marL="1485863" lvl="4" indent="-228594" algn="l" rtl="0" eaLnBrk="1" fontAlgn="base" hangingPunct="1">
              <a:lnSpc>
                <a:spcPts val="2200"/>
              </a:lnSpc>
              <a:spcBef>
                <a:spcPts val="300"/>
              </a:spcBef>
              <a:spcAft>
                <a:spcPct val="0"/>
              </a:spcAft>
              <a:buChar char="»"/>
            </a:pPr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FontTx/>
              <a:buNone/>
              <a:defRPr sz="1400">
                <a:latin typeface="+mn-lt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FontTx/>
              <a:buNone/>
              <a:defRPr sz="1400">
                <a:latin typeface="+mn-lt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Tx/>
              <a:buNone/>
              <a:defRPr sz="1400">
                <a:latin typeface="+mn-lt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1BAC2758-79ED-E343-8524-1DED98A466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46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  <p:sldLayoutId id="2147483925" r:id="rId17"/>
    <p:sldLayoutId id="2147483926" r:id="rId18"/>
    <p:sldLayoutId id="2147483927" r:id="rId19"/>
    <p:sldLayoutId id="2147483928" r:id="rId20"/>
    <p:sldLayoutId id="2147483929" r:id="rId21"/>
    <p:sldLayoutId id="2147483930" r:id="rId22"/>
    <p:sldLayoutId id="2147483931" r:id="rId23"/>
    <p:sldLayoutId id="2147483932" r:id="rId24"/>
    <p:sldLayoutId id="2147483933" r:id="rId25"/>
    <p:sldLayoutId id="2147483934" r:id="rId26"/>
    <p:sldLayoutId id="2147483935" r:id="rId27"/>
    <p:sldLayoutId id="2147483936" r:id="rId28"/>
    <p:sldLayoutId id="2147483937" r:id="rId29"/>
    <p:sldLayoutId id="2147483938" r:id="rId30"/>
    <p:sldLayoutId id="2147483939" r:id="rId31"/>
    <p:sldLayoutId id="2147483940" r:id="rId32"/>
    <p:sldLayoutId id="2147483941" r:id="rId33"/>
    <p:sldLayoutId id="2147483942" r:id="rId34"/>
    <p:sldLayoutId id="2147483943" r:id="rId35"/>
    <p:sldLayoutId id="2147483944" r:id="rId3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ts val="3540"/>
        </a:lnSpc>
        <a:spcBef>
          <a:spcPct val="0"/>
        </a:spcBef>
        <a:spcAft>
          <a:spcPct val="0"/>
        </a:spcAft>
        <a:defRPr lang="en-US" sz="3200" b="1" dirty="0">
          <a:solidFill>
            <a:srgbClr val="41748D"/>
          </a:solidFill>
          <a:latin typeface="Calibri"/>
          <a:ea typeface="+mj-ea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charset="0"/>
          <a:ea typeface="ＭＳ Ｐゴシック" charset="0"/>
          <a:cs typeface="Geneva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lang="en-US" sz="2000" dirty="0" smtClean="0">
          <a:solidFill>
            <a:srgbClr val="606060"/>
          </a:solidFill>
          <a:latin typeface="Calibri"/>
          <a:ea typeface="+mn-ea"/>
          <a:cs typeface="Calibri"/>
        </a:defRPr>
      </a:lvl1pPr>
      <a:lvl2pPr marL="741344" indent="-457189" algn="l" rtl="0" eaLnBrk="1" fontAlgn="base" hangingPunct="1">
        <a:spcBef>
          <a:spcPct val="20000"/>
        </a:spcBef>
        <a:spcAft>
          <a:spcPct val="0"/>
        </a:spcAft>
        <a:buChar char="–"/>
        <a:defRPr lang="en-US" sz="1800" dirty="0" smtClean="0">
          <a:solidFill>
            <a:srgbClr val="606060"/>
          </a:solidFill>
          <a:latin typeface="Calibri"/>
          <a:ea typeface="Geneva" charset="0"/>
          <a:cs typeface="Calibri"/>
        </a:defRPr>
      </a:lvl2pPr>
      <a:lvl3pPr marL="1036613" indent="-342891" algn="l" rtl="0" eaLnBrk="1" fontAlgn="base" hangingPunct="1">
        <a:spcBef>
          <a:spcPct val="20000"/>
        </a:spcBef>
        <a:spcAft>
          <a:spcPct val="0"/>
        </a:spcAft>
        <a:buChar char="•"/>
        <a:defRPr lang="en-US" sz="1600" baseline="0" dirty="0" smtClean="0">
          <a:solidFill>
            <a:srgbClr val="606060"/>
          </a:solidFill>
          <a:latin typeface="Calibri"/>
          <a:ea typeface="Geneva" charset="0"/>
          <a:cs typeface="Calibri"/>
        </a:defRPr>
      </a:lvl3pPr>
      <a:lvl4pPr marL="1309655" indent="-342891" algn="l" rtl="0" eaLnBrk="1" fontAlgn="base" hangingPunct="1">
        <a:spcBef>
          <a:spcPct val="20000"/>
        </a:spcBef>
        <a:spcAft>
          <a:spcPct val="0"/>
        </a:spcAft>
        <a:buChar char="–"/>
        <a:defRPr lang="en-US" sz="1600" dirty="0" smtClean="0">
          <a:solidFill>
            <a:srgbClr val="606060"/>
          </a:solidFill>
          <a:latin typeface="Calibri" pitchFamily="34" charset="0"/>
          <a:ea typeface="Geneva" charset="0"/>
          <a:cs typeface="Calibri" pitchFamily="34" charset="0"/>
        </a:defRPr>
      </a:lvl4pPr>
      <a:lvl5pPr marL="1600160" indent="-342891" algn="l" rtl="0" eaLnBrk="1" fontAlgn="base" hangingPunct="1">
        <a:spcBef>
          <a:spcPct val="20000"/>
        </a:spcBef>
        <a:spcAft>
          <a:spcPct val="0"/>
        </a:spcAft>
        <a:buChar char="»"/>
        <a:defRPr lang="en-US" sz="1600" dirty="0">
          <a:solidFill>
            <a:srgbClr val="606060"/>
          </a:solidFill>
          <a:latin typeface="Calibri" pitchFamily="34" charset="0"/>
          <a:ea typeface="Geneva" charset="0"/>
          <a:cs typeface="Calibri" pitchFamily="34" charset="0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silverberg@ebglaw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994" y="2386646"/>
            <a:ext cx="6305732" cy="1143000"/>
          </a:xfrm>
        </p:spPr>
        <p:txBody>
          <a:bodyPr/>
          <a:lstStyle/>
          <a:p>
            <a:pPr algn="l"/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COVID-19 in 2021:</a:t>
            </a:r>
            <a:r>
              <a:rPr lang="en-US" sz="2800" dirty="0"/>
              <a:t> </a:t>
            </a:r>
            <a:r>
              <a:rPr lang="en-US" sz="2800" dirty="0" smtClean="0"/>
              <a:t>Navigating Return-to-Office Issues in the ‘Next Normal’ </a:t>
            </a:r>
            <a:r>
              <a:rPr lang="en-US" sz="2800" dirty="0" smtClean="0">
                <a:solidFill>
                  <a:srgbClr val="92D050"/>
                </a:solidFill>
              </a:rPr>
              <a:t/>
            </a:r>
            <a:br>
              <a:rPr lang="en-US" sz="2800" dirty="0" smtClean="0">
                <a:solidFill>
                  <a:srgbClr val="92D050"/>
                </a:solidFill>
              </a:rPr>
            </a:br>
            <a:r>
              <a:rPr lang="en-US" sz="2800" dirty="0">
                <a:solidFill>
                  <a:srgbClr val="92D050"/>
                </a:solidFill>
              </a:rPr>
              <a:t/>
            </a:r>
            <a:br>
              <a:rPr lang="en-US" sz="2800" dirty="0">
                <a:solidFill>
                  <a:srgbClr val="92D05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817021" y="5174097"/>
            <a:ext cx="3362325" cy="484188"/>
          </a:xfrm>
        </p:spPr>
        <p:txBody>
          <a:bodyPr/>
          <a:lstStyle/>
          <a:p>
            <a:r>
              <a:rPr lang="en-US" sz="1800" dirty="0" smtClean="0"/>
              <a:t>June 10, 2021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04" y="1556771"/>
            <a:ext cx="3767150" cy="549501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 bwMode="auto">
          <a:xfrm>
            <a:off x="5260681" y="3858558"/>
            <a:ext cx="3367515" cy="155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lang="en-US" sz="2400" b="1" i="0">
                <a:solidFill>
                  <a:srgbClr val="FFC055"/>
                </a:solidFill>
                <a:latin typeface="Calibri"/>
                <a:ea typeface="+mn-ea"/>
                <a:cs typeface="Calibri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lang="en-US" sz="1800">
                <a:solidFill>
                  <a:srgbClr val="606060"/>
                </a:solidFill>
                <a:latin typeface="Calibri"/>
                <a:ea typeface="Geneva" charset="0"/>
                <a:cs typeface="Calibri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lang="en-US" sz="1600" baseline="0">
                <a:solidFill>
                  <a:srgbClr val="606060"/>
                </a:solidFill>
                <a:latin typeface="Calibri"/>
                <a:ea typeface="Geneva" charset="0"/>
                <a:cs typeface="Calibri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lang="en-US" sz="1600">
                <a:solidFill>
                  <a:srgbClr val="606060"/>
                </a:solidFill>
                <a:latin typeface="Calibri" pitchFamily="34" charset="0"/>
                <a:ea typeface="Geneva" charset="0"/>
                <a:cs typeface="Calibri" pitchFamily="34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lang="en-US" sz="1600">
                <a:solidFill>
                  <a:srgbClr val="606060"/>
                </a:solidFill>
                <a:latin typeface="Calibri" pitchFamily="34" charset="0"/>
                <a:ea typeface="Geneva" charset="0"/>
                <a:cs typeface="Calibri" pitchFamily="34" charset="0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000" kern="0" dirty="0" smtClean="0"/>
              <a:t>Presented by:</a:t>
            </a:r>
          </a:p>
          <a:p>
            <a:pPr algn="l">
              <a:spcBef>
                <a:spcPts val="0"/>
              </a:spcBef>
            </a:pPr>
            <a:r>
              <a:rPr lang="en-US" sz="2000" kern="0" dirty="0" smtClean="0">
                <a:solidFill>
                  <a:schemeClr val="bg1"/>
                </a:solidFill>
              </a:rPr>
              <a:t>Dean L. Silverberg, Esq.</a:t>
            </a:r>
          </a:p>
          <a:p>
            <a:pPr algn="l">
              <a:spcBef>
                <a:spcPts val="0"/>
              </a:spcBef>
            </a:pPr>
            <a:r>
              <a:rPr lang="en-US" sz="2000" kern="0" dirty="0" smtClean="0">
                <a:solidFill>
                  <a:schemeClr val="bg1"/>
                </a:solidFill>
              </a:rPr>
              <a:t>Epstein Becker Green, P.C.</a:t>
            </a:r>
          </a:p>
          <a:p>
            <a:pPr algn="l">
              <a:spcBef>
                <a:spcPts val="0"/>
              </a:spcBef>
            </a:pPr>
            <a:endParaRPr lang="en-US" sz="2000" kern="0" dirty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kern="0" dirty="0" smtClean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2899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Creating or Updating a Remote Work Policy</a:t>
            </a:r>
          </a:p>
          <a:p>
            <a:pPr algn="ctr"/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algn="ctr"/>
            <a:r>
              <a:rPr lang="en-US" sz="2400" b="1" dirty="0"/>
              <a:t>Protecting Confidentiality and Employee Privacy Interests</a:t>
            </a:r>
          </a:p>
          <a:p>
            <a:pPr algn="ctr"/>
            <a:endParaRPr lang="en-US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algn="ctr"/>
            <a:r>
              <a:rPr lang="en-US" sz="2400" b="1" dirty="0"/>
              <a:t>Avoiding Discrimination &amp; Accommodation Pitfalls</a:t>
            </a:r>
          </a:p>
          <a:p>
            <a:pPr algn="ctr"/>
            <a:endParaRPr lang="en-US" sz="2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algn="ctr"/>
            <a:r>
              <a:rPr lang="en-US" sz="2400" b="1" dirty="0" smtClean="0"/>
              <a:t>Expense Reimbursement</a:t>
            </a:r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Working: Four Key Issues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49" y="2807428"/>
            <a:ext cx="2633700" cy="3542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709" y="2807428"/>
            <a:ext cx="2617573" cy="3506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050" y="2795235"/>
            <a:ext cx="2664183" cy="3578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4556" y="2807428"/>
            <a:ext cx="2651990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6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Creating/Updating a Remote Work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505" y="1299411"/>
            <a:ext cx="8030655" cy="582328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Considerations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Is there an existing policy?</a:t>
            </a:r>
          </a:p>
          <a:p>
            <a:pPr lvl="2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If so, is remote work an employee benefit, permitted as a privilege, </a:t>
            </a:r>
            <a:r>
              <a:rPr lang="en-US" sz="1800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            able </a:t>
            </a: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 be taken away if performance declines? If so, assess: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2"/>
                </a:solidFill>
                <a:ea typeface="Calibri" panose="020F0502020204030204" pitchFamily="34" charset="0"/>
              </a:rPr>
              <a:t>Is this still the case?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2"/>
                </a:solidFill>
                <a:ea typeface="Calibri" panose="020F0502020204030204" pitchFamily="34" charset="0"/>
              </a:rPr>
              <a:t>Or  are we requiring our employees to work remotely? 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2"/>
                </a:solidFill>
                <a:ea typeface="Calibri" panose="020F0502020204030204" pitchFamily="34" charset="0"/>
              </a:rPr>
              <a:t>If so, focus will need to change</a:t>
            </a:r>
          </a:p>
          <a:p>
            <a:pPr marL="742950" lvl="1" indent="-285750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If no current remote work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policy, but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remote work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will continue at least during “next normal” phase, a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policy is recommended</a:t>
            </a:r>
          </a:p>
          <a:p>
            <a:pPr marL="800100" lvl="1" indent="-342900">
              <a:spcBef>
                <a:spcPts val="0"/>
              </a:spcBef>
              <a:spcAft>
                <a:spcPts val="300"/>
              </a:spcAft>
            </a:pP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Remote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work policies should include:</a:t>
            </a:r>
          </a:p>
          <a:p>
            <a:pPr marL="1149342" lvl="2" indent="-342900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safety/health protocols</a:t>
            </a:r>
          </a:p>
          <a:p>
            <a:pPr marL="1149342" lvl="2" indent="-342900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wage/hour and timekeeping rules</a:t>
            </a:r>
          </a:p>
          <a:p>
            <a:pPr marL="1149342" lvl="2" indent="-342900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confidentiality/privacy </a:t>
            </a:r>
            <a:r>
              <a:rPr lang="en-US" sz="1800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concerns/protections</a:t>
            </a:r>
            <a:endParaRPr lang="en-US" sz="1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9342" lvl="2" indent="-342900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expense reimbursement practices</a:t>
            </a:r>
          </a:p>
          <a:p>
            <a:pPr marL="1149342" lvl="2" indent="-342900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anti-discrimination, anti-harassment, and accommodation </a:t>
            </a:r>
            <a:r>
              <a:rPr lang="en-US" sz="1800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policies and complaint process</a:t>
            </a:r>
            <a:endParaRPr lang="en-US" sz="1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149342" lvl="2" indent="-342900">
              <a:spcBef>
                <a:spcPts val="0"/>
              </a:spcBef>
              <a:spcAft>
                <a:spcPts val="300"/>
              </a:spcAft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ability to require in-office work if performance </a:t>
            </a:r>
            <a:r>
              <a:rPr lang="en-US" sz="1800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suffers or operational needs change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160" y="0"/>
            <a:ext cx="3968840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21" y="266700"/>
            <a:ext cx="11369063" cy="764210"/>
          </a:xfrm>
        </p:spPr>
        <p:txBody>
          <a:bodyPr/>
          <a:lstStyle/>
          <a:p>
            <a:r>
              <a:rPr lang="en-US" sz="2800" dirty="0" smtClean="0"/>
              <a:t>Protecting Confidential Information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1" y="818148"/>
            <a:ext cx="7363325" cy="6039852"/>
          </a:xfrm>
        </p:spPr>
        <p:txBody>
          <a:bodyPr/>
          <a:lstStyle/>
          <a:p>
            <a:pPr marL="234945" lvl="0" indent="-234945" defTabSz="457200" fontAlgn="auto">
              <a:spcAft>
                <a:spcPts val="600"/>
              </a:spcAft>
            </a:pPr>
            <a:r>
              <a:rPr lang="en-US" b="1" kern="1200" dirty="0">
                <a:solidFill>
                  <a:srgbClr val="C00000"/>
                </a:solidFill>
              </a:rPr>
              <a:t>Ensure company policies on confidentiality and data security address </a:t>
            </a:r>
            <a:r>
              <a:rPr lang="en-US" b="1" kern="1200" dirty="0" err="1">
                <a:solidFill>
                  <a:srgbClr val="C00000"/>
                </a:solidFill>
              </a:rPr>
              <a:t>WFH</a:t>
            </a:r>
            <a:r>
              <a:rPr lang="en-US" b="1" kern="1200" dirty="0">
                <a:solidFill>
                  <a:srgbClr val="C00000"/>
                </a:solidFill>
              </a:rPr>
              <a:t> issues, e.g.,</a:t>
            </a:r>
          </a:p>
          <a:p>
            <a:pPr marL="512750" lvl="1" indent="-228594" defTabSz="457200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kern="1200" dirty="0" err="1">
                <a:ea typeface="+mn-ea"/>
              </a:rPr>
              <a:t>WFH</a:t>
            </a:r>
            <a:r>
              <a:rPr lang="en-US" b="1" kern="1200" dirty="0">
                <a:ea typeface="+mn-ea"/>
              </a:rPr>
              <a:t> employees may NOT </a:t>
            </a:r>
          </a:p>
          <a:p>
            <a:pPr marL="861992" lvl="2" indent="-168270" defTabSz="457200" fontAlgn="auto">
              <a:lnSpc>
                <a:spcPct val="120000"/>
              </a:lnSpc>
              <a:spcAft>
                <a:spcPts val="300"/>
              </a:spcAft>
              <a:buClr>
                <a:srgbClr val="8CB64A"/>
              </a:buClr>
              <a:buSzPct val="92000"/>
            </a:pPr>
            <a:r>
              <a:rPr lang="en-US" sz="1800" kern="1200" dirty="0">
                <a:ea typeface="+mn-ea"/>
              </a:rPr>
              <a:t>transfer company documents to personal accounts/computer</a:t>
            </a:r>
          </a:p>
          <a:p>
            <a:pPr marL="861992" lvl="2" indent="-168270" defTabSz="457200" fontAlgn="auto">
              <a:lnSpc>
                <a:spcPct val="120000"/>
              </a:lnSpc>
              <a:spcAft>
                <a:spcPts val="300"/>
              </a:spcAft>
              <a:buClr>
                <a:srgbClr val="8CB64A"/>
              </a:buClr>
              <a:buSzPct val="92000"/>
            </a:pPr>
            <a:r>
              <a:rPr lang="en-US" sz="1800" kern="1200" dirty="0">
                <a:ea typeface="+mn-ea"/>
              </a:rPr>
              <a:t>use public-access servers (that includes Starbucks’ Wi-Fi)</a:t>
            </a:r>
          </a:p>
          <a:p>
            <a:pPr marL="861992" lvl="2" indent="-168270" defTabSz="457200" fontAlgn="auto">
              <a:lnSpc>
                <a:spcPct val="120000"/>
              </a:lnSpc>
              <a:spcAft>
                <a:spcPts val="300"/>
              </a:spcAft>
              <a:buClr>
                <a:srgbClr val="8CB64A"/>
              </a:buClr>
              <a:buSzPct val="92000"/>
            </a:pPr>
            <a:r>
              <a:rPr lang="en-US" sz="1800" kern="1200" dirty="0">
                <a:ea typeface="+mn-ea"/>
              </a:rPr>
              <a:t>Use other people’s computers, phones, copiers, etc. for work  purposes, including friends and family</a:t>
            </a:r>
          </a:p>
          <a:p>
            <a:pPr marL="861992" lvl="2" indent="-168270" defTabSz="457200" fontAlgn="auto">
              <a:lnSpc>
                <a:spcPct val="120000"/>
              </a:lnSpc>
              <a:spcAft>
                <a:spcPts val="300"/>
              </a:spcAft>
              <a:buClr>
                <a:srgbClr val="8CB64A"/>
              </a:buClr>
              <a:buSzPct val="92000"/>
            </a:pPr>
            <a:r>
              <a:rPr lang="en-US" sz="1800" kern="1200" dirty="0">
                <a:ea typeface="+mn-ea"/>
              </a:rPr>
              <a:t>Ask a friend or family member to “fix” a computer/software problem</a:t>
            </a:r>
          </a:p>
          <a:p>
            <a:pPr marL="512750" lvl="1" indent="-228594" defTabSz="457200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kern="1200" dirty="0" err="1">
                <a:ea typeface="+mn-ea"/>
              </a:rPr>
              <a:t>WFH</a:t>
            </a:r>
            <a:r>
              <a:rPr lang="en-US" b="1" kern="1200" dirty="0">
                <a:ea typeface="+mn-ea"/>
              </a:rPr>
              <a:t> employees should be:</a:t>
            </a:r>
          </a:p>
          <a:p>
            <a:pPr marL="861992" lvl="2" indent="-168270" defTabSz="457200" fontAlgn="auto">
              <a:lnSpc>
                <a:spcPct val="120000"/>
              </a:lnSpc>
              <a:spcAft>
                <a:spcPts val="300"/>
              </a:spcAft>
              <a:buClr>
                <a:srgbClr val="8CB64A"/>
              </a:buClr>
              <a:buSzPct val="92000"/>
            </a:pPr>
            <a:r>
              <a:rPr lang="en-US" sz="1800" kern="1200" dirty="0">
                <a:ea typeface="+mn-ea"/>
              </a:rPr>
              <a:t>provided with and required to use only company equipment that </a:t>
            </a:r>
            <a:r>
              <a:rPr lang="en-US" sz="1800" kern="1200" dirty="0" smtClean="0">
                <a:ea typeface="+mn-ea"/>
              </a:rPr>
              <a:t>        is </a:t>
            </a:r>
            <a:r>
              <a:rPr lang="en-US" sz="1800" kern="1200" dirty="0">
                <a:ea typeface="+mn-ea"/>
              </a:rPr>
              <a:t>installed with security software</a:t>
            </a:r>
          </a:p>
          <a:p>
            <a:pPr marL="861992" lvl="2" indent="-168270" defTabSz="457200" fontAlgn="auto">
              <a:lnSpc>
                <a:spcPct val="120000"/>
              </a:lnSpc>
              <a:spcAft>
                <a:spcPts val="300"/>
              </a:spcAft>
              <a:buClr>
                <a:srgbClr val="8CB64A"/>
              </a:buClr>
              <a:buSzPct val="92000"/>
            </a:pPr>
            <a:r>
              <a:rPr lang="en-US" sz="1800" kern="1200" dirty="0">
                <a:ea typeface="+mn-ea"/>
              </a:rPr>
              <a:t>trained on recognizing data breaches and attempted hacks </a:t>
            </a:r>
            <a:r>
              <a:rPr lang="en-US" sz="1800" kern="1200" dirty="0" smtClean="0">
                <a:ea typeface="+mn-ea"/>
              </a:rPr>
              <a:t>                         (</a:t>
            </a:r>
            <a:r>
              <a:rPr lang="en-US" sz="1800" kern="1200" dirty="0">
                <a:ea typeface="+mn-ea"/>
              </a:rPr>
              <a:t>e.g., phishing) and on the company’s security protocols</a:t>
            </a:r>
          </a:p>
          <a:p>
            <a:pPr marL="861992" lvl="2" indent="-168270" defTabSz="457200" fontAlgn="auto">
              <a:lnSpc>
                <a:spcPct val="120000"/>
              </a:lnSpc>
              <a:spcAft>
                <a:spcPts val="300"/>
              </a:spcAft>
              <a:buClr>
                <a:srgbClr val="8CB64A"/>
              </a:buClr>
              <a:buSzPct val="92000"/>
            </a:pPr>
            <a:r>
              <a:rPr lang="en-US" sz="1800" kern="1200" dirty="0">
                <a:ea typeface="+mn-ea"/>
              </a:rPr>
              <a:t>provided with contact info for help with IT problems</a:t>
            </a:r>
          </a:p>
          <a:p>
            <a:pPr marL="861992" lvl="2" indent="-168270" defTabSz="457200" fontAlgn="auto">
              <a:lnSpc>
                <a:spcPct val="120000"/>
              </a:lnSpc>
              <a:spcAft>
                <a:spcPts val="300"/>
              </a:spcAft>
              <a:buClr>
                <a:srgbClr val="8CB64A"/>
              </a:buClr>
              <a:buSzPct val="92000"/>
            </a:pPr>
            <a:r>
              <a:rPr lang="en-US" sz="1800" kern="1200" dirty="0">
                <a:ea typeface="+mn-ea"/>
              </a:rPr>
              <a:t>informed of the penalties for violation of this policy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146" y="0"/>
            <a:ext cx="457239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25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6" y="190500"/>
            <a:ext cx="11417188" cy="840410"/>
          </a:xfrm>
        </p:spPr>
        <p:txBody>
          <a:bodyPr/>
          <a:lstStyle/>
          <a:p>
            <a:r>
              <a:rPr lang="en-US" sz="2800" dirty="0" smtClean="0"/>
              <a:t>Respecting Employees’ Privacy Interests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696" y="876300"/>
            <a:ext cx="8155403" cy="578919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Rule: Legally-protected privacy interest exists only where there is a REASONABLE EXPECTATION of privacy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Ensure </a:t>
            </a:r>
            <a:r>
              <a:rPr lang="en-US" dirty="0" err="1"/>
              <a:t>WFH</a:t>
            </a:r>
            <a:r>
              <a:rPr lang="en-US" dirty="0"/>
              <a:t> employees understand the rule, e.g., generally, no privacy interest in personal info employee places on company computer, cell phone, etc. Communicate policy on right to inspect data on company equipment</a:t>
            </a:r>
          </a:p>
          <a:p>
            <a:r>
              <a:rPr lang="en-US" b="1" dirty="0">
                <a:solidFill>
                  <a:srgbClr val="C00000"/>
                </a:solidFill>
              </a:rPr>
              <a:t>Video conferencing policies</a:t>
            </a:r>
          </a:p>
          <a:p>
            <a:pPr lvl="2">
              <a:lnSpc>
                <a:spcPct val="120000"/>
              </a:lnSpc>
              <a:spcAft>
                <a:spcPts val="300"/>
              </a:spcAft>
            </a:pPr>
            <a:r>
              <a:rPr lang="en-US" dirty="0" smtClean="0"/>
              <a:t>If remote work is part of the next normal, review current Zoom policies, e.g.,</a:t>
            </a:r>
          </a:p>
          <a:p>
            <a:pPr lvl="3">
              <a:lnSpc>
                <a:spcPct val="120000"/>
              </a:lnSpc>
              <a:spcAft>
                <a:spcPts val="300"/>
              </a:spcAft>
            </a:pPr>
            <a:r>
              <a:rPr lang="en-US" dirty="0" smtClean="0"/>
              <a:t>Require </a:t>
            </a:r>
            <a:r>
              <a:rPr lang="en-US" dirty="0"/>
              <a:t>appropriate attire and background scenery, e.g., no “Zoom pajamas;” advise employees to avoid books, photos, and other background objects that reveal political or religious beliefs, lifestyle choices, etc. -- e.g., Confederate flag or Nazi insignia hung on wall  </a:t>
            </a:r>
          </a:p>
          <a:p>
            <a:pPr lvl="4">
              <a:lnSpc>
                <a:spcPct val="120000"/>
              </a:lnSpc>
              <a:spcAft>
                <a:spcPts val="300"/>
              </a:spcAft>
            </a:pPr>
            <a:r>
              <a:rPr lang="en-US" dirty="0"/>
              <a:t>Protects both employee’s privacy and prevents potential discrimination issues</a:t>
            </a:r>
          </a:p>
          <a:p>
            <a:r>
              <a:rPr lang="en-US" b="1" dirty="0">
                <a:solidFill>
                  <a:srgbClr val="C00000"/>
                </a:solidFill>
              </a:rPr>
              <a:t>Overseeing performance/productivity</a:t>
            </a:r>
          </a:p>
          <a:p>
            <a:pPr lvl="1"/>
            <a:r>
              <a:rPr lang="en-US" dirty="0"/>
              <a:t>Give employees notice of, and require consent to, any software                                that tracks their time/productivity (“</a:t>
            </a:r>
            <a:r>
              <a:rPr lang="en-US" dirty="0" err="1"/>
              <a:t>tattleware</a:t>
            </a:r>
            <a:r>
              <a:rPr lang="en-US" dirty="0"/>
              <a:t>”)</a:t>
            </a:r>
          </a:p>
          <a:p>
            <a:pPr marL="0" indent="0">
              <a:buNone/>
            </a:pPr>
            <a:r>
              <a:rPr lang="en-US" b="1" i="1" dirty="0"/>
              <a:t>Remember: State-specific considerations for confidentiality policies and data security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8705850" y="0"/>
            <a:ext cx="3486149" cy="6858000"/>
          </a:xfrm>
          <a:prstGeom prst="rect">
            <a:avLst/>
          </a:prstGeom>
          <a:solidFill>
            <a:srgbClr val="3D3D3D">
              <a:lumMod val="60000"/>
              <a:lumOff val="4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err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Genev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0" y="1790372"/>
            <a:ext cx="3486150" cy="327725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31189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22" y="240632"/>
            <a:ext cx="11369062" cy="790278"/>
          </a:xfrm>
        </p:spPr>
        <p:txBody>
          <a:bodyPr/>
          <a:lstStyle/>
          <a:p>
            <a:r>
              <a:rPr lang="en-US" sz="2800" dirty="0" smtClean="0"/>
              <a:t>Avoiding Discrimination Pitfalls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823" y="1030910"/>
            <a:ext cx="6857998" cy="553833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Ensure consistent treatment of “in-office” and remote workers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 “out of sight, out of mind” mentality will likely not end well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Employees with children (predominantly women), older workers,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      and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certain disabled employees are more likely to work remotely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– these are protected categories!!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So, 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don’t give only those in-office good assignments/projects/training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ensure equal treatment re: wages,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vacation, sick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time, promotional opportunities, etc.</a:t>
            </a:r>
          </a:p>
          <a:p>
            <a:pPr lvl="2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consider shifting more to a productivity-based merit system,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            rather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than prioritizing employee attendance at onsite meetings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                 or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availability at specific times of the traditional work day </a:t>
            </a:r>
            <a:endParaRPr lang="en-US" dirty="0" smtClean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93738" lvl="2" indent="0">
              <a:spcBef>
                <a:spcPts val="0"/>
              </a:spcBef>
              <a:buNone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Women are dropping out of the workforce in astounding numbers – even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many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who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can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work remotely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Will this change once schools reopen F/T?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How can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employers persuade them to return and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help them make up for lost time?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421" r="23210"/>
          <a:stretch/>
        </p:blipFill>
        <p:spPr>
          <a:xfrm>
            <a:off x="7321055" y="0"/>
            <a:ext cx="4870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21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59" y="192505"/>
            <a:ext cx="5823283" cy="962527"/>
          </a:xfrm>
        </p:spPr>
        <p:txBody>
          <a:bodyPr/>
          <a:lstStyle/>
          <a:p>
            <a:r>
              <a:rPr lang="en-US" sz="2800" dirty="0" smtClean="0"/>
              <a:t>Avoiding Accommodation Pitfalls                                                                           </a:t>
            </a:r>
            <a:r>
              <a:rPr lang="en-US" sz="2400" dirty="0" smtClean="0">
                <a:solidFill>
                  <a:srgbClr val="E696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i="1" dirty="0">
                <a:solidFill>
                  <a:srgbClr val="E696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including mental health issues</a:t>
            </a:r>
            <a:r>
              <a:rPr lang="en-US" sz="2400" dirty="0">
                <a:solidFill>
                  <a:srgbClr val="E696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800" dirty="0">
                <a:solidFill>
                  <a:srgbClr val="E696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>
                <a:solidFill>
                  <a:srgbClr val="E696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59" y="1524000"/>
            <a:ext cx="7387388" cy="5333999"/>
          </a:xfrm>
        </p:spPr>
        <p:txBody>
          <a:bodyPr/>
          <a:lstStyle/>
          <a:p>
            <a:r>
              <a:rPr lang="en-US" sz="2200" b="1" dirty="0">
                <a:solidFill>
                  <a:srgbClr val="C00000"/>
                </a:solidFill>
              </a:rPr>
              <a:t>Disability accommodations apply to </a:t>
            </a:r>
            <a:r>
              <a:rPr lang="en-US" sz="2200" b="1" dirty="0" smtClean="0">
                <a:solidFill>
                  <a:srgbClr val="C00000"/>
                </a:solidFill>
              </a:rPr>
              <a:t>remote employees too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employee is partially remote, </a:t>
            </a:r>
            <a:r>
              <a:rPr lang="en-US" dirty="0" smtClean="0"/>
              <a:t>may </a:t>
            </a:r>
            <a:r>
              <a:rPr lang="en-US" dirty="0"/>
              <a:t>need </a:t>
            </a:r>
            <a:r>
              <a:rPr lang="en-US" dirty="0" smtClean="0"/>
              <a:t>“stacked” or even “double stacked” accommodations, e.g., ergonomic chair and standing desk at both worksite and home  </a:t>
            </a:r>
          </a:p>
          <a:p>
            <a:r>
              <a:rPr lang="en-US" sz="2200" b="1" dirty="0" smtClean="0">
                <a:solidFill>
                  <a:srgbClr val="C00000"/>
                </a:solidFill>
              </a:rPr>
              <a:t>State/local laws may be more stringent, e.g.:</a:t>
            </a:r>
          </a:p>
          <a:p>
            <a:pPr lvl="1"/>
            <a:r>
              <a:rPr lang="en-US" b="1" dirty="0" smtClean="0"/>
              <a:t>EEOC:</a:t>
            </a:r>
            <a:r>
              <a:rPr lang="en-US" dirty="0" smtClean="0"/>
              <a:t> During pandemic, </a:t>
            </a:r>
            <a:r>
              <a:rPr lang="en-US" dirty="0" err="1" smtClean="0"/>
              <a:t>ADEA</a:t>
            </a:r>
            <a:r>
              <a:rPr lang="en-US" dirty="0" smtClean="0"/>
              <a:t> does not bar employers from giving older workers preferential treatment to </a:t>
            </a:r>
            <a:r>
              <a:rPr lang="en-US" dirty="0" err="1" smtClean="0"/>
              <a:t>WFH</a:t>
            </a:r>
            <a:endParaRPr lang="en-US" dirty="0" smtClean="0"/>
          </a:p>
          <a:p>
            <a:pPr lvl="1"/>
            <a:r>
              <a:rPr lang="en-US" b="1" dirty="0" smtClean="0"/>
              <a:t>BUT,  </a:t>
            </a:r>
            <a:r>
              <a:rPr lang="en-US" dirty="0" smtClean="0"/>
              <a:t>NYC law prohibits this because </a:t>
            </a:r>
            <a:r>
              <a:rPr lang="en-US" dirty="0"/>
              <a:t>C</a:t>
            </a:r>
            <a:r>
              <a:rPr lang="en-US" dirty="0" smtClean="0"/>
              <a:t>ity’s Human Rights Law protects employees of any age (not just those over 40, like </a:t>
            </a:r>
            <a:r>
              <a:rPr lang="en-US" dirty="0" err="1" smtClean="0"/>
              <a:t>ADEA</a:t>
            </a:r>
            <a:r>
              <a:rPr lang="en-US" dirty="0" smtClean="0"/>
              <a:t>)</a:t>
            </a:r>
          </a:p>
          <a:p>
            <a:r>
              <a:rPr lang="en-US" sz="2200" b="1" dirty="0" smtClean="0">
                <a:solidFill>
                  <a:srgbClr val="C00000"/>
                </a:solidFill>
              </a:rPr>
              <a:t>Accommodation for disability includes mental, as well as physical, medical conditions</a:t>
            </a:r>
          </a:p>
          <a:p>
            <a:pPr lvl="1"/>
            <a:r>
              <a:rPr lang="en-US" dirty="0" smtClean="0"/>
              <a:t>Pandemic has taken huge toll on mental health</a:t>
            </a:r>
          </a:p>
          <a:p>
            <a:pPr lvl="1"/>
            <a:r>
              <a:rPr lang="en-US" dirty="0" smtClean="0"/>
              <a:t>Generally, remote work </a:t>
            </a:r>
            <a:r>
              <a:rPr lang="en-US" dirty="0"/>
              <a:t>may lead to employee isolation, and eventually to mental health concerns</a:t>
            </a:r>
          </a:p>
          <a:p>
            <a:pPr lvl="1"/>
            <a:r>
              <a:rPr lang="en-US" dirty="0"/>
              <a:t>Consider how to keep workforce </a:t>
            </a:r>
            <a:r>
              <a:rPr lang="en-US" dirty="0" smtClean="0"/>
              <a:t>connected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581" y="0"/>
            <a:ext cx="400541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14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659" y="89594"/>
            <a:ext cx="9673246" cy="520792"/>
          </a:xfrm>
        </p:spPr>
        <p:txBody>
          <a:bodyPr/>
          <a:lstStyle/>
          <a:p>
            <a:r>
              <a:rPr lang="en-US" sz="2600" dirty="0" err="1" smtClean="0"/>
              <a:t>RTO</a:t>
            </a:r>
            <a:r>
              <a:rPr lang="en-US" sz="2600" dirty="0" smtClean="0"/>
              <a:t>: A Few Words on Prioritizing an Emotionally Healthy Workforce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" t="74988" r="1704" b="-352"/>
          <a:stretch/>
        </p:blipFill>
        <p:spPr>
          <a:xfrm>
            <a:off x="8111370" y="5048249"/>
            <a:ext cx="3728542" cy="136723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0825" y="794084"/>
            <a:ext cx="7860545" cy="6063916"/>
          </a:xfrm>
        </p:spPr>
        <p:txBody>
          <a:bodyPr numCol="2"/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C00000"/>
                </a:solidFill>
              </a:rPr>
              <a:t>The </a:t>
            </a:r>
            <a:r>
              <a:rPr lang="en-US" sz="1800" b="1" dirty="0">
                <a:solidFill>
                  <a:srgbClr val="C00000"/>
                </a:solidFill>
              </a:rPr>
              <a:t>pandemic has </a:t>
            </a:r>
            <a:r>
              <a:rPr lang="en-US" sz="1800" b="1" dirty="0" smtClean="0">
                <a:solidFill>
                  <a:srgbClr val="C00000"/>
                </a:solidFill>
              </a:rPr>
              <a:t>worsened the </a:t>
            </a:r>
            <a:r>
              <a:rPr lang="en-US" sz="1800" b="1" dirty="0">
                <a:solidFill>
                  <a:srgbClr val="C00000"/>
                </a:solidFill>
              </a:rPr>
              <a:t>already existing mental health </a:t>
            </a:r>
            <a:r>
              <a:rPr lang="en-US" sz="1800" b="1" dirty="0" smtClean="0">
                <a:solidFill>
                  <a:srgbClr val="C00000"/>
                </a:solidFill>
              </a:rPr>
              <a:t>crisis in </a:t>
            </a:r>
            <a:r>
              <a:rPr lang="en-US" sz="1800" b="1" dirty="0">
                <a:solidFill>
                  <a:srgbClr val="C00000"/>
                </a:solidFill>
              </a:rPr>
              <a:t>the U.S. and made addressing </a:t>
            </a:r>
            <a:r>
              <a:rPr lang="en-US" sz="1800" b="1" dirty="0" smtClean="0">
                <a:solidFill>
                  <a:srgbClr val="C00000"/>
                </a:solidFill>
              </a:rPr>
              <a:t>it an </a:t>
            </a:r>
            <a:r>
              <a:rPr lang="en-US" sz="1800" b="1" dirty="0">
                <a:solidFill>
                  <a:srgbClr val="C00000"/>
                </a:solidFill>
              </a:rPr>
              <a:t>urgent and essential </a:t>
            </a:r>
            <a:r>
              <a:rPr lang="en-US" sz="1800" b="1" dirty="0" smtClean="0">
                <a:solidFill>
                  <a:srgbClr val="C00000"/>
                </a:solidFill>
              </a:rPr>
              <a:t>priority</a:t>
            </a:r>
            <a:endParaRPr lang="en-US" sz="1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1800" b="1" i="1" dirty="0"/>
              <a:t>I</a:t>
            </a:r>
            <a:r>
              <a:rPr lang="en-US" sz="1800" b="1" i="1" dirty="0" smtClean="0"/>
              <a:t>t’s in every employer’s interest to ensure an emotionally healthy workforce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2"/>
                </a:solidFill>
              </a:rPr>
              <a:t>A few of the grim statistics:</a:t>
            </a:r>
          </a:p>
          <a:p>
            <a:r>
              <a:rPr lang="en-US" sz="1600" dirty="0" smtClean="0"/>
              <a:t>One </a:t>
            </a:r>
            <a:r>
              <a:rPr lang="en-US" sz="1600" dirty="0"/>
              <a:t>in three Americans has lost someone to the </a:t>
            </a:r>
            <a:r>
              <a:rPr lang="en-US" sz="1600" dirty="0" smtClean="0"/>
              <a:t>virus</a:t>
            </a:r>
          </a:p>
          <a:p>
            <a:r>
              <a:rPr lang="en-US" sz="1600" dirty="0" smtClean="0"/>
              <a:t>Tens </a:t>
            </a:r>
            <a:r>
              <a:rPr lang="en-US" sz="1600" dirty="0"/>
              <a:t>of thousands of Americans have </a:t>
            </a:r>
            <a:r>
              <a:rPr lang="en-US" sz="1600" dirty="0" smtClean="0"/>
              <a:t>“long </a:t>
            </a:r>
            <a:r>
              <a:rPr lang="en-US" sz="1600" dirty="0" err="1" smtClean="0"/>
              <a:t>COVID</a:t>
            </a:r>
            <a:r>
              <a:rPr lang="en-US" sz="1600" dirty="0" smtClean="0"/>
              <a:t>”;  </a:t>
            </a:r>
            <a:r>
              <a:rPr lang="en-US" sz="1600" dirty="0"/>
              <a:t>medical community does not know if or </a:t>
            </a:r>
            <a:r>
              <a:rPr lang="en-US" sz="1600" dirty="0" smtClean="0"/>
              <a:t>when patients will recover</a:t>
            </a:r>
          </a:p>
          <a:p>
            <a:r>
              <a:rPr lang="en-US" sz="1600" dirty="0" smtClean="0"/>
              <a:t>Oct. </a:t>
            </a:r>
            <a:r>
              <a:rPr lang="en-US" sz="1600" dirty="0"/>
              <a:t>2020 Kaiser Family </a:t>
            </a:r>
            <a:r>
              <a:rPr lang="en-US" sz="1600" dirty="0" smtClean="0"/>
              <a:t>Foundation survey:  more than ½ of U.S. adults said </a:t>
            </a:r>
            <a:r>
              <a:rPr lang="en-US" sz="1600" dirty="0"/>
              <a:t>their mental health had </a:t>
            </a:r>
            <a:r>
              <a:rPr lang="en-US" sz="1600" dirty="0" smtClean="0"/>
              <a:t>been “negatively </a:t>
            </a:r>
            <a:r>
              <a:rPr lang="en-US" sz="1600" dirty="0"/>
              <a:t>impacted due to worry and stress </a:t>
            </a:r>
            <a:r>
              <a:rPr lang="en-US" sz="1600" dirty="0" smtClean="0"/>
              <a:t>over                            the </a:t>
            </a:r>
            <a:r>
              <a:rPr lang="en-US" sz="1600" dirty="0"/>
              <a:t>coronavirus." </a:t>
            </a:r>
            <a:r>
              <a:rPr lang="en-US" sz="1600" dirty="0" err="1" smtClean="0"/>
              <a:t>KFF</a:t>
            </a:r>
            <a:r>
              <a:rPr lang="en-US" sz="1600" dirty="0" smtClean="0"/>
              <a:t> concluded: </a:t>
            </a:r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277805" lvl="1" indent="0">
              <a:buNone/>
            </a:pPr>
            <a:r>
              <a:rPr lang="en-US" sz="1600" dirty="0" smtClean="0"/>
              <a:t>"</a:t>
            </a:r>
            <a:r>
              <a:rPr lang="en-US" sz="1600" b="1" i="1" dirty="0" smtClean="0">
                <a:solidFill>
                  <a:srgbClr val="C00000"/>
                </a:solidFill>
              </a:rPr>
              <a:t>mental </a:t>
            </a:r>
            <a:r>
              <a:rPr lang="en-US" sz="1600" b="1" i="1" dirty="0">
                <a:solidFill>
                  <a:srgbClr val="C00000"/>
                </a:solidFill>
              </a:rPr>
              <a:t>illnesses may soon be the most common pre-existing </a:t>
            </a:r>
            <a:r>
              <a:rPr lang="en-US" sz="1600" b="1" i="1" dirty="0" smtClean="0">
                <a:solidFill>
                  <a:srgbClr val="C00000"/>
                </a:solidFill>
              </a:rPr>
              <a:t>conditions“</a:t>
            </a:r>
          </a:p>
          <a:p>
            <a:r>
              <a:rPr lang="en-US" sz="1600" dirty="0" smtClean="0"/>
              <a:t>Researchers: </a:t>
            </a:r>
            <a:r>
              <a:rPr lang="en-US" sz="1600" dirty="0"/>
              <a:t>the </a:t>
            </a:r>
            <a:r>
              <a:rPr lang="en-US" sz="1600" dirty="0" smtClean="0"/>
              <a:t>pandemic aggravated </a:t>
            </a:r>
            <a:r>
              <a:rPr lang="en-US" sz="1600" dirty="0"/>
              <a:t>burnout among workers, with millennials having the highest levels of </a:t>
            </a:r>
            <a:r>
              <a:rPr lang="en-US" sz="1600" dirty="0" smtClean="0"/>
              <a:t>burnout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What employers can do</a:t>
            </a:r>
          </a:p>
          <a:p>
            <a:r>
              <a:rPr lang="en-US" sz="1600" dirty="0" err="1" smtClean="0">
                <a:solidFill>
                  <a:schemeClr val="tx2"/>
                </a:solidFill>
              </a:rPr>
              <a:t>EAPs</a:t>
            </a:r>
            <a:r>
              <a:rPr lang="en-US" sz="1600" dirty="0" smtClean="0">
                <a:solidFill>
                  <a:schemeClr val="tx2"/>
                </a:solidFill>
              </a:rPr>
              <a:t> necessary but not enough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Adopt/expand policies to ease stress, e.g., more PTO, flexible scheduling, job-sharing, mental health days, hybrid remote work, encourage use of vacation time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Adopt blackout periods – shut down cell phones and computers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Train supervisors to recognize signs of mental/emotional issues and on firm’s             legal obligations to accommodate 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Empathy is essential!</a:t>
            </a:r>
            <a:r>
              <a:rPr lang="en-US" b="1" dirty="0">
                <a:solidFill>
                  <a:schemeClr val="tx2"/>
                </a:solidFill>
              </a:rPr>
              <a:t/>
            </a:r>
            <a:br>
              <a:rPr lang="en-US" b="1" dirty="0">
                <a:solidFill>
                  <a:schemeClr val="tx2"/>
                </a:solidFill>
              </a:rPr>
            </a:br>
            <a:endParaRPr lang="en-US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https://www.businessolver.com/Businessolver/media/businessolver/Theme/Images/businessolverSiz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0" cy="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businessolver.com/Businessolver/media/businessolver/Theme/Images/businessolverSiz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0" y="-120650"/>
            <a:ext cx="95250" cy="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1370" y="736960"/>
            <a:ext cx="4080630" cy="20986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1370" y="2835659"/>
            <a:ext cx="3960607" cy="202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71450"/>
            <a:ext cx="8362949" cy="476250"/>
          </a:xfrm>
        </p:spPr>
        <p:txBody>
          <a:bodyPr/>
          <a:lstStyle/>
          <a:p>
            <a:r>
              <a:rPr lang="en-US" sz="2800" dirty="0"/>
              <a:t>Responding to Requests for Accommodation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1" y="647700"/>
            <a:ext cx="7238999" cy="62102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</a:rPr>
              <a:t>Due to a health condition</a:t>
            </a:r>
          </a:p>
          <a:p>
            <a:pPr marL="457200" lvl="1" indent="-285750">
              <a:spcBef>
                <a:spcPts val="300"/>
              </a:spcBef>
            </a:pPr>
            <a:r>
              <a:rPr lang="en-US" sz="1600" dirty="0"/>
              <a:t>Normal EEOC considerations</a:t>
            </a:r>
          </a:p>
          <a:p>
            <a:pPr marL="457200" lvl="1" indent="-285750">
              <a:spcBef>
                <a:spcPts val="300"/>
              </a:spcBef>
            </a:pPr>
            <a:r>
              <a:rPr lang="en-US" sz="1600" dirty="0"/>
              <a:t>NYC and CA documentation requirements</a:t>
            </a:r>
          </a:p>
          <a:p>
            <a:pPr marL="457200" lvl="1" indent="-285750">
              <a:spcBef>
                <a:spcPts val="300"/>
              </a:spcBef>
            </a:pPr>
            <a:r>
              <a:rPr lang="en-US" sz="1600" dirty="0"/>
              <a:t>“Stacking”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</a:rPr>
              <a:t>If no legal obligation, should employers accommodate?</a:t>
            </a:r>
          </a:p>
          <a:p>
            <a:pPr marL="457200" lvl="1" indent="-285750"/>
            <a:r>
              <a:rPr lang="en-US" sz="1600" dirty="0"/>
              <a:t>Due to children at home? (FFCRA protected leave?)</a:t>
            </a:r>
          </a:p>
          <a:p>
            <a:pPr marL="457200" lvl="1" indent="-285750"/>
            <a:r>
              <a:rPr lang="en-US" sz="1600" dirty="0"/>
              <a:t>Due to transportation concerns?</a:t>
            </a:r>
          </a:p>
          <a:p>
            <a:pPr marL="457200" lvl="1" indent="-285750"/>
            <a:r>
              <a:rPr lang="en-US" sz="1600" dirty="0"/>
              <a:t>Due to fear of contracting virus, even if not vulnerable</a:t>
            </a:r>
            <a:r>
              <a:rPr lang="en-US" sz="1600" dirty="0" smtClean="0"/>
              <a:t>?</a:t>
            </a:r>
          </a:p>
          <a:p>
            <a:pPr marL="806442" lvl="2" indent="-285750"/>
            <a:r>
              <a:rPr lang="en-US" b="1" dirty="0" smtClean="0"/>
              <a:t>OSHA</a:t>
            </a:r>
            <a:r>
              <a:rPr lang="en-US" b="1" dirty="0"/>
              <a:t>: </a:t>
            </a:r>
            <a:r>
              <a:rPr lang="en-US" dirty="0"/>
              <a:t>may refuse to work because of a </a:t>
            </a:r>
            <a:r>
              <a:rPr lang="en-US" b="1" dirty="0">
                <a:solidFill>
                  <a:srgbClr val="C00000"/>
                </a:solidFill>
              </a:rPr>
              <a:t>reasonable belief </a:t>
            </a:r>
            <a:r>
              <a:rPr lang="en-US" dirty="0"/>
              <a:t>that doing                 </a:t>
            </a:r>
            <a:r>
              <a:rPr lang="en-US" dirty="0" smtClean="0"/>
              <a:t>                                          so </a:t>
            </a:r>
            <a:r>
              <a:rPr lang="en-US" dirty="0"/>
              <a:t>would place the employee in danger of death or serious </a:t>
            </a:r>
            <a:r>
              <a:rPr lang="en-US" dirty="0" smtClean="0"/>
              <a:t>injury</a:t>
            </a:r>
            <a:endParaRPr lang="en-US" dirty="0"/>
          </a:p>
          <a:p>
            <a:pPr marL="457200" lvl="1" indent="-285750"/>
            <a:r>
              <a:rPr lang="en-US" sz="1600" dirty="0"/>
              <a:t>Be consistent</a:t>
            </a:r>
          </a:p>
          <a:p>
            <a:pPr marL="457200" lvl="1" indent="-285750"/>
            <a:r>
              <a:rPr lang="en-US" sz="1600" dirty="0"/>
              <a:t>Some states’ reopening guidelines advise seeking </a:t>
            </a:r>
            <a:r>
              <a:rPr lang="en-US" sz="1600" dirty="0" smtClean="0"/>
              <a:t>accommodation even                                                       where </a:t>
            </a:r>
            <a:r>
              <a:rPr lang="en-US" sz="1600" dirty="0"/>
              <a:t>no legal obligation (e.g., vulnerable household member)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</a:rPr>
              <a:t>Consider unemployment insurance eligibility implications </a:t>
            </a:r>
          </a:p>
          <a:p>
            <a:pPr marL="457200" lvl="1" indent="-285750"/>
            <a:r>
              <a:rPr lang="en-US" sz="1600" dirty="0" err="1"/>
              <a:t>ARPA</a:t>
            </a:r>
            <a:r>
              <a:rPr lang="en-US" sz="1600" dirty="0"/>
              <a:t>: Employees who refuse to work for safety reasons may be eligible for </a:t>
            </a:r>
            <a:r>
              <a:rPr lang="en-US" sz="1600" dirty="0" smtClean="0"/>
              <a:t>                   unemployment </a:t>
            </a:r>
            <a:r>
              <a:rPr lang="en-US" sz="1600" dirty="0"/>
              <a:t>compensation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C00000"/>
                </a:solidFill>
              </a:rPr>
              <a:t>AGAIN, DON’T FORGET ABOUT MENTAL HEALTH ISSUES </a:t>
            </a:r>
            <a:r>
              <a:rPr lang="en-US" sz="1800" b="1" dirty="0">
                <a:solidFill>
                  <a:srgbClr val="C00000"/>
                </a:solidFill>
              </a:rPr>
              <a:t>– </a:t>
            </a:r>
            <a:r>
              <a:rPr lang="en-US" sz="1800" b="1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chemeClr val="tx2"/>
                </a:solidFill>
              </a:rPr>
              <a:t>e.g.,                   disability </a:t>
            </a:r>
            <a:r>
              <a:rPr lang="en-US" sz="1600" dirty="0">
                <a:solidFill>
                  <a:schemeClr val="tx2"/>
                </a:solidFill>
              </a:rPr>
              <a:t>caused or exacerbated by </a:t>
            </a:r>
            <a:r>
              <a:rPr lang="en-US" sz="1600" dirty="0" smtClean="0">
                <a:solidFill>
                  <a:schemeClr val="tx2"/>
                </a:solidFill>
              </a:rPr>
              <a:t>pandemic (</a:t>
            </a:r>
            <a:r>
              <a:rPr lang="en-US" sz="1600" dirty="0">
                <a:solidFill>
                  <a:schemeClr val="tx2"/>
                </a:solidFill>
              </a:rPr>
              <a:t>EEOC Guidance</a:t>
            </a:r>
            <a:r>
              <a:rPr lang="en-US" sz="1600" dirty="0" smtClean="0">
                <a:solidFill>
                  <a:schemeClr val="tx2"/>
                </a:solidFill>
              </a:rPr>
              <a:t>)…</a:t>
            </a:r>
            <a:endParaRPr lang="en-US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168" y="-595"/>
            <a:ext cx="415783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88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1" y="171450"/>
            <a:ext cx="11415183" cy="590550"/>
          </a:xfrm>
        </p:spPr>
        <p:txBody>
          <a:bodyPr/>
          <a:lstStyle/>
          <a:p>
            <a:r>
              <a:rPr lang="en-US" sz="2800" dirty="0" smtClean="0"/>
              <a:t>Expense Reimbursement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762000"/>
            <a:ext cx="7981949" cy="60959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Different rules for different states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Federal government and some states have no expense reimbursement rules, except that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required expenses cannot drop employee’s wages below the minimum wage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even where expenses are incurred to perform at-home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</a:p>
          <a:p>
            <a:pPr lvl="1">
              <a:spcBef>
                <a:spcPts val="0"/>
              </a:spcBef>
            </a:pPr>
            <a:endParaRPr lang="en-US" sz="19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New York: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Employers who fail, neglect, or refuse to pay “benefits or wage supplements” to their employees are guilty of a </a:t>
            </a:r>
            <a:r>
              <a:rPr lang="en-US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misdemeanor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Examples of “benefits or wage supplements” listed in the statute include:</a:t>
            </a:r>
          </a:p>
          <a:p>
            <a:pPr lvl="2">
              <a:spcBef>
                <a:spcPts val="0"/>
              </a:spcBef>
            </a:pPr>
            <a:r>
              <a:rPr lang="en-US" sz="17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Reimbursement for business-related expenses</a:t>
            </a:r>
          </a:p>
          <a:p>
            <a:pPr lvl="2">
              <a:spcBef>
                <a:spcPts val="0"/>
              </a:spcBef>
            </a:pPr>
            <a:r>
              <a:rPr lang="en-US" sz="17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Health benefits</a:t>
            </a:r>
          </a:p>
          <a:p>
            <a:pPr lvl="2">
              <a:spcBef>
                <a:spcPts val="0"/>
              </a:spcBef>
            </a:pPr>
            <a:r>
              <a:rPr lang="en-US" sz="17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Welfare benefits</a:t>
            </a:r>
          </a:p>
          <a:p>
            <a:pPr lvl="2">
              <a:spcBef>
                <a:spcPts val="0"/>
              </a:spcBef>
            </a:pPr>
            <a:r>
              <a:rPr lang="en-US" sz="17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Retirement benefits</a:t>
            </a:r>
          </a:p>
          <a:p>
            <a:pPr lvl="2">
              <a:spcBef>
                <a:spcPts val="0"/>
              </a:spcBef>
            </a:pPr>
            <a:r>
              <a:rPr lang="en-US" sz="17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Vacation, separation, or holiday </a:t>
            </a:r>
            <a:r>
              <a:rPr lang="en-US" sz="1700" dirty="0" smtClean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pay</a:t>
            </a:r>
            <a:endParaRPr lang="en-US" sz="19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Employers must reimburse their employees within 30 days of the reimbursement becoming due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date reimbursement is due is typically the date that the employee submitted the expense for reimbursement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Law does not apply to bona fide professional, administrative, or executive employees who earn over $900 US per week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494" y="0"/>
            <a:ext cx="2975106" cy="67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33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209550"/>
            <a:ext cx="11281833" cy="821360"/>
          </a:xfrm>
        </p:spPr>
        <p:txBody>
          <a:bodyPr/>
          <a:lstStyle/>
          <a:p>
            <a:r>
              <a:rPr lang="en-US" sz="2800" dirty="0" smtClean="0"/>
              <a:t>Expense Reimbursement: Best Practices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1" y="1030910"/>
            <a:ext cx="7296970" cy="582708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b="1" dirty="0">
                <a:solidFill>
                  <a:srgbClr val="C00000"/>
                </a:solidFill>
              </a:rPr>
              <a:t>Understand the law in the applicable jurisdiction(s)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Develop expense reimbursement policies compliant with that law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Or “lowest common denominator” policy – compliant in all applicable jurisdictions</a:t>
            </a:r>
          </a:p>
          <a:p>
            <a:pPr>
              <a:spcAft>
                <a:spcPts val="300"/>
              </a:spcAft>
            </a:pPr>
            <a:r>
              <a:rPr lang="en-US" b="1" dirty="0">
                <a:solidFill>
                  <a:srgbClr val="C00000"/>
                </a:solidFill>
              </a:rPr>
              <a:t>Policy considerations: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Written and clearly communicated to employees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Specific as to what expenses are reimbursable, based on what is “necessary” to perform job remotely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Consider providing a flat sum or percentage for certain recurring  expenses, </a:t>
            </a:r>
            <a:r>
              <a:rPr lang="en-US" dirty="0" smtClean="0"/>
              <a:t>e.g</a:t>
            </a:r>
            <a:r>
              <a:rPr lang="en-US" dirty="0"/>
              <a:t>., 50% of monthly cell phone bill, up to a set maximum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Provide a maximum reimbursement amount for required one-time purchases, e.g., printer, additional screens, webcam, etc.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Assess pros and cons of providing a monthly stipend and, if necessary, supplementing stipend for one-time purchase </a:t>
            </a:r>
            <a:r>
              <a:rPr lang="en-US" dirty="0" smtClean="0"/>
              <a:t>of </a:t>
            </a:r>
            <a:r>
              <a:rPr lang="en-US" dirty="0"/>
              <a:t>more costly equipment, e.g., scanner</a:t>
            </a:r>
          </a:p>
          <a:p>
            <a:pPr lvl="2">
              <a:spcAft>
                <a:spcPts val="300"/>
              </a:spcAft>
            </a:pPr>
            <a:r>
              <a:rPr lang="en-US" sz="1800" dirty="0"/>
              <a:t>Ensure stipend is reasonable</a:t>
            </a:r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588" y="0"/>
            <a:ext cx="419441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0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Member of the Firm</a:t>
            </a:r>
          </a:p>
          <a:p>
            <a:r>
              <a:rPr lang="en-US" dirty="0" smtClean="0">
                <a:solidFill>
                  <a:srgbClr val="0B3F54"/>
                </a:solidFill>
                <a:latin typeface="Neue Helvetica W01"/>
                <a:hlinkClick r:id="rId3"/>
              </a:rPr>
              <a:t>dsilverberg@ebglaw.com</a:t>
            </a:r>
            <a:endParaRPr lang="en-US" dirty="0" smtClean="0">
              <a:solidFill>
                <a:srgbClr val="0B3F54"/>
              </a:solidFill>
              <a:latin typeface="Neue Helvetica W01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dirty="0" smtClean="0"/>
              <a:t>Dean L. Silverberg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717" y="2943915"/>
            <a:ext cx="1210781" cy="16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1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"/>
            <a:ext cx="7410451" cy="904712"/>
          </a:xfrm>
        </p:spPr>
        <p:txBody>
          <a:bodyPr/>
          <a:lstStyle/>
          <a:p>
            <a:r>
              <a:rPr lang="en-US" sz="2400" dirty="0" err="1" smtClean="0">
                <a:solidFill>
                  <a:srgbClr val="E696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RTO</a:t>
            </a:r>
            <a:r>
              <a:rPr lang="en-US" sz="2400" dirty="0" smtClean="0">
                <a:solidFill>
                  <a:srgbClr val="E696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Issues: </a:t>
            </a:r>
            <a:r>
              <a:rPr lang="en-US" sz="2600" dirty="0" smtClean="0">
                <a:solidFill>
                  <a:srgbClr val="E696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600" dirty="0" smtClean="0">
                <a:solidFill>
                  <a:srgbClr val="E696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600" dirty="0" smtClean="0"/>
              <a:t>Get Your Ducks in a Row on OSHA Compliance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047750"/>
            <a:ext cx="7753350" cy="5943600"/>
          </a:xfrm>
        </p:spPr>
        <p:txBody>
          <a:bodyPr/>
          <a:lstStyle/>
          <a:p>
            <a:r>
              <a:rPr lang="en-US" b="1" dirty="0" smtClean="0"/>
              <a:t>2020: OSHA was slow out of the gate on guidance and enforcement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2021: OSHA begins to get its groove back but still a little wobbly</a:t>
            </a:r>
          </a:p>
          <a:p>
            <a:pPr lvl="1"/>
            <a:r>
              <a:rPr lang="en-US" b="1" dirty="0" smtClean="0"/>
              <a:t>January: Biden Executive </a:t>
            </a:r>
            <a:r>
              <a:rPr lang="en-US" b="1" dirty="0"/>
              <a:t>Order on Protecting Worker Health and Safety</a:t>
            </a:r>
          </a:p>
          <a:p>
            <a:pPr lvl="2"/>
            <a:r>
              <a:rPr lang="en-US" dirty="0"/>
              <a:t>Advised OSHA to revise its COVID-19 </a:t>
            </a:r>
            <a:r>
              <a:rPr lang="en-US" dirty="0" smtClean="0"/>
              <a:t>recommendations and consider issuing Emergency Temporary Standard (ETS)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In response, no ETS (yet), but OSHA launched </a:t>
            </a:r>
            <a:r>
              <a:rPr lang="en-US" b="1" dirty="0">
                <a:solidFill>
                  <a:srgbClr val="C00000"/>
                </a:solidFill>
              </a:rPr>
              <a:t>national emphasis </a:t>
            </a:r>
            <a:r>
              <a:rPr lang="en-US" b="1" dirty="0" smtClean="0">
                <a:solidFill>
                  <a:srgbClr val="C00000"/>
                </a:solidFill>
              </a:rPr>
              <a:t>program</a:t>
            </a:r>
            <a:r>
              <a:rPr lang="en-US" dirty="0" smtClean="0"/>
              <a:t>, </a:t>
            </a:r>
            <a:r>
              <a:rPr lang="en-US" dirty="0"/>
              <a:t>focusing enforcement efforts on companies that put the largest number </a:t>
            </a:r>
            <a:r>
              <a:rPr lang="en-US" dirty="0" smtClean="0"/>
              <a:t>        of </a:t>
            </a:r>
            <a:r>
              <a:rPr lang="en-US" dirty="0"/>
              <a:t>workers </a:t>
            </a:r>
            <a:r>
              <a:rPr lang="en-US" dirty="0" smtClean="0"/>
              <a:t>at </a:t>
            </a:r>
            <a:r>
              <a:rPr lang="en-US" dirty="0"/>
              <a:t>serious risk of contracting the </a:t>
            </a:r>
            <a:r>
              <a:rPr lang="en-US" dirty="0" smtClean="0"/>
              <a:t>coronavirus</a:t>
            </a:r>
          </a:p>
          <a:p>
            <a:pPr lvl="2"/>
            <a:r>
              <a:rPr lang="en-US" dirty="0" smtClean="0"/>
              <a:t>Program </a:t>
            </a:r>
            <a:r>
              <a:rPr lang="en-US" dirty="0"/>
              <a:t>also prioritizes employers that </a:t>
            </a:r>
            <a:r>
              <a:rPr lang="en-US" b="1" dirty="0"/>
              <a:t>retaliate</a:t>
            </a:r>
            <a:r>
              <a:rPr lang="en-US" dirty="0"/>
              <a:t> against workers for complaints about unsafe or unhealthy conditions, or for exercising other </a:t>
            </a:r>
            <a:r>
              <a:rPr lang="en-US" dirty="0" smtClean="0"/>
              <a:t>rights </a:t>
            </a:r>
            <a:r>
              <a:rPr lang="en-US" dirty="0"/>
              <a:t>protected </a:t>
            </a:r>
            <a:r>
              <a:rPr lang="en-US" dirty="0" smtClean="0"/>
              <a:t>              by </a:t>
            </a:r>
            <a:r>
              <a:rPr lang="en-US" dirty="0"/>
              <a:t>federal </a:t>
            </a:r>
            <a:r>
              <a:rPr lang="en-US" dirty="0" smtClean="0"/>
              <a:t>law</a:t>
            </a:r>
          </a:p>
          <a:p>
            <a:pPr lvl="2"/>
            <a:endParaRPr lang="en-US" dirty="0" smtClean="0"/>
          </a:p>
          <a:p>
            <a:pPr lvl="1"/>
            <a:r>
              <a:rPr lang="en-US" dirty="0"/>
              <a:t>OSHA released </a:t>
            </a:r>
            <a:r>
              <a:rPr lang="en-US" b="1" dirty="0">
                <a:solidFill>
                  <a:srgbClr val="C00000"/>
                </a:solidFill>
              </a:rPr>
              <a:t>Protecting Workers: Guidance on Mitigating and Preventing the Spread of COVID-19 in </a:t>
            </a:r>
            <a:r>
              <a:rPr lang="en-US" b="1" dirty="0" smtClean="0">
                <a:solidFill>
                  <a:srgbClr val="C00000"/>
                </a:solidFill>
              </a:rPr>
              <a:t>Workplace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Employers </a:t>
            </a:r>
            <a:r>
              <a:rPr lang="en-US" dirty="0"/>
              <a:t>are required to </a:t>
            </a:r>
            <a:r>
              <a:rPr lang="en-US" dirty="0" smtClean="0"/>
              <a:t>provide </a:t>
            </a:r>
            <a:r>
              <a:rPr lang="en-US" dirty="0"/>
              <a:t>workers with </a:t>
            </a:r>
            <a:r>
              <a:rPr lang="en-US" dirty="0" smtClean="0"/>
              <a:t>workplace </a:t>
            </a:r>
            <a:r>
              <a:rPr lang="en-US" dirty="0"/>
              <a:t>free from recognized hazards that are causing or likely to cause death or serious physical </a:t>
            </a:r>
            <a:r>
              <a:rPr lang="en-US" dirty="0" smtClean="0"/>
              <a:t>harm</a:t>
            </a:r>
          </a:p>
          <a:p>
            <a:pPr lvl="2"/>
            <a:r>
              <a:rPr lang="en-US" dirty="0" smtClean="0"/>
              <a:t>Urges </a:t>
            </a:r>
            <a:r>
              <a:rPr lang="en-US" dirty="0"/>
              <a:t>employers to develop a COVID-19 prevention </a:t>
            </a:r>
            <a:r>
              <a:rPr lang="en-US" dirty="0" smtClean="0"/>
              <a:t>program to </a:t>
            </a:r>
            <a:r>
              <a:rPr lang="en-US" dirty="0"/>
              <a:t>mitigate the spread of </a:t>
            </a:r>
            <a:r>
              <a:rPr lang="en-US" dirty="0" smtClean="0"/>
              <a:t>virus at work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100" y="0"/>
            <a:ext cx="41529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132679"/>
            <a:ext cx="1981200" cy="77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05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1" y="228600"/>
            <a:ext cx="6095999" cy="802310"/>
          </a:xfrm>
        </p:spPr>
        <p:txBody>
          <a:bodyPr/>
          <a:lstStyle/>
          <a:p>
            <a:r>
              <a:rPr lang="en-US" sz="2400" dirty="0" smtClean="0"/>
              <a:t>OSHA’s </a:t>
            </a:r>
            <a:r>
              <a:rPr lang="en-US" sz="2400" dirty="0"/>
              <a:t>Guidance on Mitigating and Preventing the Spread of COVID-19 in </a:t>
            </a:r>
            <a:r>
              <a:rPr lang="en-US" sz="2400" dirty="0" smtClean="0"/>
              <a:t>Workplace (cont’d)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1" y="1524000"/>
            <a:ext cx="6910179" cy="5333999"/>
          </a:xfrm>
        </p:spPr>
        <p:txBody>
          <a:bodyPr/>
          <a:lstStyle/>
          <a:p>
            <a:pPr lvl="1"/>
            <a:r>
              <a:rPr lang="en-US" sz="2000" b="1" dirty="0">
                <a:solidFill>
                  <a:srgbClr val="C00000"/>
                </a:solidFill>
              </a:rPr>
              <a:t>Obligates employers to record </a:t>
            </a:r>
            <a:r>
              <a:rPr lang="en-US" sz="2000" b="1" dirty="0" smtClean="0">
                <a:solidFill>
                  <a:srgbClr val="C00000"/>
                </a:solidFill>
              </a:rPr>
              <a:t>work-related </a:t>
            </a:r>
            <a:r>
              <a:rPr lang="en-US" sz="2000" b="1" dirty="0">
                <a:solidFill>
                  <a:srgbClr val="C00000"/>
                </a:solidFill>
              </a:rPr>
              <a:t>COVID-19 </a:t>
            </a:r>
            <a:r>
              <a:rPr lang="en-US" sz="2000" b="1" dirty="0" smtClean="0">
                <a:solidFill>
                  <a:srgbClr val="C00000"/>
                </a:solidFill>
              </a:rPr>
              <a:t>illness</a:t>
            </a:r>
            <a:endParaRPr lang="en-US" sz="2000" b="1" dirty="0">
              <a:solidFill>
                <a:srgbClr val="C00000"/>
              </a:solidFill>
            </a:endParaRPr>
          </a:p>
          <a:p>
            <a:pPr lvl="1"/>
            <a:r>
              <a:rPr lang="en-US" sz="2000" dirty="0"/>
              <a:t>Instructs employers to continue to follow CDC </a:t>
            </a:r>
            <a:r>
              <a:rPr lang="en-US" sz="2000" dirty="0" smtClean="0"/>
              <a:t>Guidelines</a:t>
            </a:r>
            <a:endParaRPr lang="en-US" sz="2000" dirty="0"/>
          </a:p>
          <a:p>
            <a:pPr lvl="2"/>
            <a:r>
              <a:rPr lang="en-US" sz="1800" dirty="0" smtClean="0"/>
              <a:t>Latest: Follow CDC recommendations for fully vaccinated individuals while the agency works on developing its own guidance</a:t>
            </a:r>
          </a:p>
          <a:p>
            <a:pPr lvl="1"/>
            <a:r>
              <a:rPr lang="en-US" sz="2000" dirty="0" smtClean="0"/>
              <a:t>Urges </a:t>
            </a:r>
            <a:r>
              <a:rPr lang="en-US" sz="2000" dirty="0"/>
              <a:t>employers </a:t>
            </a:r>
            <a:r>
              <a:rPr lang="en-US" sz="2000" dirty="0" smtClean="0"/>
              <a:t>to:</a:t>
            </a:r>
          </a:p>
          <a:p>
            <a:pPr lvl="2"/>
            <a:r>
              <a:rPr lang="en-US" sz="1800" dirty="0" smtClean="0"/>
              <a:t>train </a:t>
            </a:r>
            <a:r>
              <a:rPr lang="en-US" sz="1800" dirty="0"/>
              <a:t>human resources professionals and </a:t>
            </a:r>
            <a:r>
              <a:rPr lang="en-US" sz="1800" dirty="0" smtClean="0"/>
              <a:t>supervisors </a:t>
            </a:r>
            <a:r>
              <a:rPr lang="en-US" sz="1800" dirty="0"/>
              <a:t>to approach </a:t>
            </a:r>
            <a:r>
              <a:rPr lang="en-US" sz="1800" dirty="0" smtClean="0"/>
              <a:t>COVID-19-related requests with </a:t>
            </a:r>
            <a:r>
              <a:rPr lang="en-US" sz="1800" dirty="0"/>
              <a:t>care </a:t>
            </a:r>
            <a:endParaRPr lang="en-US" sz="1800" dirty="0" smtClean="0"/>
          </a:p>
          <a:p>
            <a:pPr lvl="2"/>
            <a:r>
              <a:rPr lang="en-US" sz="1800" dirty="0" smtClean="0"/>
              <a:t>avoid retaliation </a:t>
            </a:r>
            <a:r>
              <a:rPr lang="en-US" sz="1800" dirty="0"/>
              <a:t>against workers for staying home due to </a:t>
            </a:r>
            <a:r>
              <a:rPr lang="en-US" sz="1800" dirty="0" smtClean="0"/>
              <a:t>illness</a:t>
            </a:r>
            <a:endParaRPr lang="en-US" sz="1800" dirty="0"/>
          </a:p>
          <a:p>
            <a:r>
              <a:rPr lang="en-US" i="1" dirty="0" smtClean="0"/>
              <a:t>Still no ETS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843" y="0"/>
            <a:ext cx="4002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82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20" y="168443"/>
            <a:ext cx="11369063" cy="862468"/>
          </a:xfrm>
        </p:spPr>
        <p:txBody>
          <a:bodyPr/>
          <a:lstStyle/>
          <a:p>
            <a:r>
              <a:rPr lang="en-US" sz="2600" dirty="0" smtClean="0"/>
              <a:t>New York Health and Essential Rights (HERO) Act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250" t="2844" r="4352" b="3481"/>
          <a:stretch/>
        </p:blipFill>
        <p:spPr>
          <a:xfrm>
            <a:off x="7677151" y="0"/>
            <a:ext cx="4514849" cy="685799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2821" y="745958"/>
            <a:ext cx="7364330" cy="6112042"/>
          </a:xfrm>
        </p:spPr>
        <p:txBody>
          <a:bodyPr numCol="2"/>
          <a:lstStyle/>
          <a:p>
            <a:r>
              <a:rPr lang="en-US" sz="1800" b="1" dirty="0" smtClean="0"/>
              <a:t>Part I: By </a:t>
            </a:r>
            <a:r>
              <a:rPr lang="en-US" sz="1800" b="1" dirty="0"/>
              <a:t>June 4, </a:t>
            </a:r>
            <a:r>
              <a:rPr lang="en-US" sz="1800" b="1" dirty="0" smtClean="0"/>
              <a:t>2021, </a:t>
            </a:r>
            <a:r>
              <a:rPr lang="en-US" sz="1800" b="1" dirty="0" err="1" smtClean="0"/>
              <a:t>NYS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DOL</a:t>
            </a:r>
            <a:r>
              <a:rPr lang="en-US" sz="1800" b="1" dirty="0" smtClean="0"/>
              <a:t> to develop </a:t>
            </a:r>
            <a:r>
              <a:rPr lang="en-US" sz="1800" b="1" dirty="0"/>
              <a:t>an industry-specific </a:t>
            </a:r>
            <a:r>
              <a:rPr lang="en-US" sz="1800" b="1" dirty="0">
                <a:solidFill>
                  <a:srgbClr val="C00000"/>
                </a:solidFill>
              </a:rPr>
              <a:t>model airborne infectious disease exposure prevention standard </a:t>
            </a:r>
            <a:r>
              <a:rPr lang="en-US" sz="1800" b="1" dirty="0"/>
              <a:t>(“model standard”) </a:t>
            </a:r>
            <a:r>
              <a:rPr lang="en-US" sz="1800" b="1" dirty="0" smtClean="0"/>
              <a:t>containing </a:t>
            </a:r>
            <a:r>
              <a:rPr lang="en-US" sz="1800" b="1" dirty="0"/>
              <a:t>“minimum requirements for preventing exposure to airborne infectious diseases in the </a:t>
            </a:r>
            <a:r>
              <a:rPr lang="en-US" sz="1800" b="1" dirty="0" smtClean="0"/>
              <a:t>workplace”</a:t>
            </a:r>
            <a:endParaRPr lang="en-US" sz="1800" b="1" u="sng" dirty="0"/>
          </a:p>
          <a:p>
            <a:r>
              <a:rPr lang="en-US" sz="1800" b="1" dirty="0" smtClean="0"/>
              <a:t>Employers must adopt </a:t>
            </a:r>
            <a:r>
              <a:rPr lang="en-US" sz="1800" b="1" dirty="0"/>
              <a:t>model standard or </a:t>
            </a:r>
            <a:r>
              <a:rPr lang="en-US" sz="1800" b="1" dirty="0" smtClean="0"/>
              <a:t>implement own </a:t>
            </a:r>
            <a:r>
              <a:rPr lang="en-US" sz="1800" b="1" dirty="0"/>
              <a:t>plan </a:t>
            </a:r>
            <a:endParaRPr lang="en-US" sz="1800" b="1" dirty="0" smtClean="0"/>
          </a:p>
          <a:p>
            <a:pPr lvl="1"/>
            <a:r>
              <a:rPr lang="en-US" sz="1600" dirty="0" smtClean="0"/>
              <a:t>If employer creates own plan, must allow employees to participate in its development</a:t>
            </a:r>
          </a:p>
          <a:p>
            <a:r>
              <a:rPr lang="en-US" sz="1800" b="1" dirty="0" smtClean="0"/>
              <a:t>Model standard (or employer plan) </a:t>
            </a:r>
            <a:r>
              <a:rPr lang="en-US" sz="1800" b="1" dirty="0"/>
              <a:t>must </a:t>
            </a:r>
            <a:r>
              <a:rPr lang="en-US" sz="1800" b="1" dirty="0" smtClean="0"/>
              <a:t>provide procedures for:</a:t>
            </a:r>
            <a:endParaRPr lang="en-US" sz="1800" b="1" dirty="0"/>
          </a:p>
          <a:p>
            <a:pPr lvl="1"/>
            <a:r>
              <a:rPr lang="en-US" sz="1600" dirty="0" smtClean="0"/>
              <a:t>conducting </a:t>
            </a:r>
            <a:r>
              <a:rPr lang="en-US" sz="1600" dirty="0"/>
              <a:t>health </a:t>
            </a:r>
            <a:r>
              <a:rPr lang="en-US" sz="1600" dirty="0" smtClean="0"/>
              <a:t>screenings</a:t>
            </a:r>
            <a:endParaRPr lang="en-US" sz="1600" dirty="0"/>
          </a:p>
          <a:p>
            <a:pPr lvl="1"/>
            <a:r>
              <a:rPr lang="en-US" sz="1600" dirty="0"/>
              <a:t>ensuring workers have appropriate face </a:t>
            </a:r>
            <a:r>
              <a:rPr lang="en-US" sz="1600" dirty="0" smtClean="0"/>
              <a:t>coverings and PPE</a:t>
            </a:r>
            <a:endParaRPr lang="en-US" sz="1600" dirty="0"/>
          </a:p>
          <a:p>
            <a:pPr lvl="1"/>
            <a:r>
              <a:rPr lang="en-US" sz="1600" dirty="0" smtClean="0"/>
              <a:t>creating </a:t>
            </a:r>
            <a:r>
              <a:rPr lang="en-US" sz="1600" dirty="0"/>
              <a:t>hand </a:t>
            </a:r>
            <a:r>
              <a:rPr lang="en-US" sz="1600" dirty="0" smtClean="0"/>
              <a:t>hygiene protocols</a:t>
            </a:r>
            <a:endParaRPr lang="en-US" sz="1600" dirty="0"/>
          </a:p>
          <a:p>
            <a:pPr lvl="1"/>
            <a:r>
              <a:rPr lang="en-US" sz="1600" dirty="0"/>
              <a:t>regularly cleaning and disinfecting shared </a:t>
            </a:r>
            <a:r>
              <a:rPr lang="en-US" sz="1600" dirty="0" smtClean="0"/>
              <a:t>equipment and </a:t>
            </a:r>
            <a:r>
              <a:rPr lang="en-US" sz="1600" dirty="0"/>
              <a:t>high-risk </a:t>
            </a:r>
            <a:r>
              <a:rPr lang="en-US" sz="1600" dirty="0" smtClean="0"/>
              <a:t>areas</a:t>
            </a:r>
            <a:endParaRPr lang="en-US" sz="1600" dirty="0"/>
          </a:p>
          <a:p>
            <a:pPr lvl="1"/>
            <a:r>
              <a:rPr lang="en-US" sz="1600" dirty="0" smtClean="0"/>
              <a:t>maintaining </a:t>
            </a:r>
            <a:r>
              <a:rPr lang="en-US" sz="1600" dirty="0"/>
              <a:t>social distancing </a:t>
            </a:r>
            <a:r>
              <a:rPr lang="en-US" sz="1600" dirty="0" smtClean="0"/>
              <a:t>protocols and capacity limits, as appropriate </a:t>
            </a:r>
            <a:endParaRPr lang="en-US" sz="1600" dirty="0"/>
          </a:p>
          <a:p>
            <a:pPr lvl="1"/>
            <a:r>
              <a:rPr lang="en-US" sz="1600" dirty="0"/>
              <a:t>complying with mandatory or precautionary orders of isolation </a:t>
            </a:r>
            <a:r>
              <a:rPr lang="en-US" sz="1600" dirty="0" smtClean="0"/>
              <a:t>               or </a:t>
            </a:r>
            <a:r>
              <a:rPr lang="en-US" sz="1600" dirty="0"/>
              <a:t>quarantine issued to </a:t>
            </a:r>
            <a:r>
              <a:rPr lang="en-US" sz="1600" dirty="0" smtClean="0"/>
              <a:t>employees</a:t>
            </a:r>
            <a:endParaRPr lang="en-US" sz="1600" dirty="0"/>
          </a:p>
          <a:p>
            <a:pPr lvl="1"/>
            <a:r>
              <a:rPr lang="en-US" sz="1600" dirty="0"/>
              <a:t>ensuring proper air flow, exhaust ventilation, </a:t>
            </a:r>
            <a:r>
              <a:rPr lang="en-US" sz="1600" dirty="0" smtClean="0"/>
              <a:t>etc.</a:t>
            </a:r>
            <a:endParaRPr lang="en-US" sz="1600" dirty="0"/>
          </a:p>
          <a:p>
            <a:pPr lvl="1"/>
            <a:r>
              <a:rPr lang="en-US" sz="1600" dirty="0"/>
              <a:t>assigning one or more supervisors the responsibility to ensure compliance with the employer’s </a:t>
            </a:r>
            <a:r>
              <a:rPr lang="en-US" sz="1600" dirty="0" smtClean="0"/>
              <a:t> plan </a:t>
            </a:r>
            <a:r>
              <a:rPr lang="en-US" sz="1600" dirty="0"/>
              <a:t>and any </a:t>
            </a:r>
            <a:r>
              <a:rPr lang="en-US" sz="1600" dirty="0" smtClean="0"/>
              <a:t>applicable law</a:t>
            </a:r>
          </a:p>
          <a:p>
            <a:pPr lvl="1"/>
            <a:r>
              <a:rPr lang="en-US" sz="1600" dirty="0" smtClean="0"/>
              <a:t>Complying with any obligation to notify workers of </a:t>
            </a:r>
            <a:r>
              <a:rPr lang="en-US" sz="1600" dirty="0"/>
              <a:t>potential exposure </a:t>
            </a:r>
          </a:p>
          <a:p>
            <a:pPr lvl="1"/>
            <a:r>
              <a:rPr lang="en-US" sz="1600" dirty="0"/>
              <a:t>providing a verbal review of the infectious disease standard, employer policies, and employee rights under the </a:t>
            </a:r>
            <a:r>
              <a:rPr lang="en-US" sz="1600" dirty="0" smtClean="0"/>
              <a:t>Act</a:t>
            </a:r>
          </a:p>
          <a:p>
            <a:pPr lvl="1"/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12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HERO Act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1" y="1257300"/>
            <a:ext cx="5734049" cy="560069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Part 2: Creation of Joint Labor-Management Workplace Safety Committee</a:t>
            </a:r>
          </a:p>
          <a:p>
            <a:r>
              <a:rPr lang="en-US" sz="1800" dirty="0" smtClean="0"/>
              <a:t>By </a:t>
            </a:r>
            <a:r>
              <a:rPr lang="en-US" sz="1800" dirty="0"/>
              <a:t>November 1, 2021: All private employers with at least 10 employees must permit their employees to establish and administer </a:t>
            </a:r>
            <a:r>
              <a:rPr lang="en-US" sz="1800" b="1" dirty="0">
                <a:solidFill>
                  <a:srgbClr val="C00000"/>
                </a:solidFill>
              </a:rPr>
              <a:t>a joint labor-management workplace safety committee </a:t>
            </a:r>
          </a:p>
          <a:p>
            <a:pPr lvl="1"/>
            <a:r>
              <a:rPr lang="en-US" dirty="0"/>
              <a:t>Committee will have a range of responsibilities and authority, from raising health and safety concerns and reviewing policies adopted by the employer in response to the Act, to participating in site visits by a government agency</a:t>
            </a:r>
          </a:p>
          <a:p>
            <a:pPr lvl="1"/>
            <a:r>
              <a:rPr lang="en-US" dirty="0"/>
              <a:t>Scope of committee’s power not yet clear, e.g., appears </a:t>
            </a:r>
            <a:r>
              <a:rPr lang="en-US" b="1" i="1" dirty="0"/>
              <a:t>not</a:t>
            </a:r>
            <a:r>
              <a:rPr lang="en-US" dirty="0"/>
              <a:t> to be limited to matters related to HERO </a:t>
            </a:r>
            <a:r>
              <a:rPr lang="en-US" dirty="0" smtClean="0"/>
              <a:t>Act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The Act is awaiting </a:t>
            </a:r>
            <a:r>
              <a:rPr lang="en-US" b="1" dirty="0" err="1" smtClean="0">
                <a:solidFill>
                  <a:srgbClr val="C00000"/>
                </a:solidFill>
              </a:rPr>
              <a:t>NYS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DOL</a:t>
            </a:r>
            <a:r>
              <a:rPr lang="en-US" b="1" dirty="0" smtClean="0">
                <a:solidFill>
                  <a:srgbClr val="C00000"/>
                </a:solidFill>
              </a:rPr>
              <a:t> guidance and </a:t>
            </a:r>
            <a:r>
              <a:rPr lang="en-US" b="1" dirty="0">
                <a:solidFill>
                  <a:srgbClr val="C00000"/>
                </a:solidFill>
              </a:rPr>
              <a:t>“technical” </a:t>
            </a:r>
            <a:r>
              <a:rPr lang="en-US" b="1" dirty="0" smtClean="0">
                <a:solidFill>
                  <a:srgbClr val="C00000"/>
                </a:solidFill>
              </a:rPr>
              <a:t>revisions </a:t>
            </a:r>
            <a:r>
              <a:rPr lang="en-US" b="1" dirty="0">
                <a:solidFill>
                  <a:srgbClr val="C00000"/>
                </a:solidFill>
              </a:rPr>
              <a:t>from legislature, pursuant to governor’s </a:t>
            </a:r>
            <a:r>
              <a:rPr lang="en-US" b="1" dirty="0" smtClean="0">
                <a:solidFill>
                  <a:srgbClr val="C00000"/>
                </a:solidFill>
              </a:rPr>
              <a:t>memo at signing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6316"/>
          <a:stretch/>
        </p:blipFill>
        <p:spPr>
          <a:xfrm>
            <a:off x="6768362" y="-1"/>
            <a:ext cx="5423638" cy="664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63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Update on                    COVID-19-Related Paid Leave Laws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452" y="1368124"/>
            <a:ext cx="4037974" cy="4026501"/>
          </a:xfrm>
          <a:prstGeom prst="rect">
            <a:avLst/>
          </a:prstGeom>
          <a:ln w="57150">
            <a:solidFill>
              <a:srgbClr val="E69614"/>
            </a:solidFill>
          </a:ln>
        </p:spPr>
      </p:pic>
    </p:spTree>
    <p:extLst>
      <p:ext uri="{BB962C8B-B14F-4D97-AF65-F5344CB8AC3E}">
        <p14:creationId xmlns:p14="http://schemas.microsoft.com/office/powerpoint/2010/main" val="3773838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0"/>
            <a:ext cx="8229600" cy="1428750"/>
          </a:xfrm>
        </p:spPr>
        <p:txBody>
          <a:bodyPr/>
          <a:lstStyle/>
          <a:p>
            <a:r>
              <a:rPr lang="en-US" sz="2400" dirty="0"/>
              <a:t>2020: Family First Coronavirus Response Act (“FFCRA”) and “CARES”(Coronavirus Aid, Relief, and Economic Security) Act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2574"/>
            <a:ext cx="8083825" cy="5645427"/>
          </a:xfrm>
        </p:spPr>
        <p:txBody>
          <a:bodyPr/>
          <a:lstStyle/>
          <a:p>
            <a:pPr marL="375047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</a:rPr>
              <a:t>FFCRA </a:t>
            </a:r>
            <a:r>
              <a:rPr lang="en-US" sz="1800" b="1" dirty="0">
                <a:solidFill>
                  <a:schemeClr val="tx2"/>
                </a:solidFill>
              </a:rPr>
              <a:t>was enacted in March 2020 and expired on Dec. 31, 2020</a:t>
            </a:r>
          </a:p>
          <a:p>
            <a:pPr marL="375047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</a:rPr>
              <a:t>In Dec. 2020, Congress extended FFCRA until March 31, 2021, but only as a </a:t>
            </a:r>
            <a:r>
              <a:rPr lang="en-US" sz="1800" b="1" i="1" dirty="0">
                <a:solidFill>
                  <a:srgbClr val="0070C0"/>
                </a:solidFill>
              </a:rPr>
              <a:t>voluntary</a:t>
            </a:r>
            <a:r>
              <a:rPr lang="en-US" sz="1800" b="1" dirty="0">
                <a:solidFill>
                  <a:schemeClr val="tx2"/>
                </a:solidFill>
              </a:rPr>
              <a:t> program and employees could only use paid sick and </a:t>
            </a:r>
            <a:r>
              <a:rPr lang="en-US" sz="1800" b="1" dirty="0" err="1">
                <a:solidFill>
                  <a:schemeClr val="tx2"/>
                </a:solidFill>
              </a:rPr>
              <a:t>FMLA</a:t>
            </a:r>
            <a:r>
              <a:rPr lang="en-US" sz="1800" b="1" dirty="0">
                <a:solidFill>
                  <a:schemeClr val="tx2"/>
                </a:solidFill>
              </a:rPr>
              <a:t> leave they were entitled to in 2020 but did not </a:t>
            </a:r>
            <a:r>
              <a:rPr lang="en-US" sz="1800" b="1" dirty="0" smtClean="0">
                <a:solidFill>
                  <a:schemeClr val="tx2"/>
                </a:solidFill>
              </a:rPr>
              <a:t>use</a:t>
            </a:r>
            <a:endParaRPr lang="en-US" sz="1800" b="1" dirty="0">
              <a:solidFill>
                <a:srgbClr val="C00000"/>
              </a:solidFill>
            </a:endParaRPr>
          </a:p>
          <a:p>
            <a:pPr marL="375047" indent="-285750">
              <a:buFont typeface="Arial" panose="020B0604020202020204" pitchFamily="34" charset="0"/>
              <a:buChar char="•"/>
            </a:pPr>
            <a:r>
              <a:rPr lang="en-US" sz="1800" b="1" dirty="0"/>
              <a:t>FFCRA applied to public and private employers with fewer than 500 employees</a:t>
            </a:r>
          </a:p>
          <a:p>
            <a:pPr marL="546497" lvl="1" indent="-285750"/>
            <a:r>
              <a:rPr lang="en-US" b="1" dirty="0">
                <a:solidFill>
                  <a:srgbClr val="C00000"/>
                </a:solidFill>
              </a:rPr>
              <a:t>Two key paid </a:t>
            </a:r>
            <a:r>
              <a:rPr lang="en-US" b="1" dirty="0" smtClean="0">
                <a:solidFill>
                  <a:srgbClr val="C00000"/>
                </a:solidFill>
              </a:rPr>
              <a:t>leave </a:t>
            </a:r>
            <a:r>
              <a:rPr lang="en-US" b="1" dirty="0">
                <a:solidFill>
                  <a:srgbClr val="C00000"/>
                </a:solidFill>
              </a:rPr>
              <a:t>elements:</a:t>
            </a:r>
          </a:p>
          <a:p>
            <a:pPr marL="80604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</a:rPr>
              <a:t>Emergency Paid Sick Leave Ac</a:t>
            </a:r>
            <a:r>
              <a:rPr lang="en-US" sz="1800" dirty="0">
                <a:solidFill>
                  <a:schemeClr val="tx2"/>
                </a:solidFill>
              </a:rPr>
              <a:t>t  -- up to 2 weeks at full pay up to cap, for specified reasons related to COVID-19</a:t>
            </a:r>
          </a:p>
          <a:p>
            <a:pPr marL="972727" lvl="3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Some exemptions</a:t>
            </a:r>
          </a:p>
          <a:p>
            <a:pPr marL="806040" lvl="2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</a:rPr>
              <a:t>Emergency Public Health Leave 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/>
              <a:t>under the Family and Medical Leave Act </a:t>
            </a:r>
          </a:p>
          <a:p>
            <a:pPr marL="972727" lvl="3" indent="-285750">
              <a:buFont typeface="Arial" panose="020B0604020202020204" pitchFamily="34" charset="0"/>
              <a:buChar char="•"/>
            </a:pPr>
            <a:r>
              <a:rPr lang="en-US" sz="1800" dirty="0"/>
              <a:t>Up to 12 weeks at 2/3 pay, up to a cap </a:t>
            </a:r>
          </a:p>
          <a:p>
            <a:pPr marL="972727" lvl="3" indent="-285750">
              <a:buFont typeface="Arial" panose="020B0604020202020204" pitchFamily="34" charset="0"/>
              <a:buChar char="•"/>
            </a:pPr>
            <a:r>
              <a:rPr lang="en-US" sz="1800" dirty="0"/>
              <a:t>Some </a:t>
            </a:r>
            <a:r>
              <a:rPr lang="en-US" sz="1800" dirty="0" smtClean="0"/>
              <a:t>exemptions</a:t>
            </a:r>
            <a:endParaRPr lang="en-US" sz="1800" dirty="0"/>
          </a:p>
          <a:p>
            <a:pPr marL="335743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</a:rPr>
              <a:t>CARES Act: </a:t>
            </a:r>
          </a:p>
          <a:p>
            <a:pPr marL="544102" lvl="1" indent="-285750"/>
            <a:r>
              <a:rPr lang="en-US" b="1" dirty="0"/>
              <a:t>A rehired employee qualified for paid family benefits if the worker:</a:t>
            </a:r>
          </a:p>
          <a:p>
            <a:pPr marL="80604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Was laid off by that employer on or after March 1, 2020, and</a:t>
            </a:r>
          </a:p>
          <a:p>
            <a:pPr marL="80604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Had worked for the employer for at least 30 of the last 60 calendar days prior to his or her layoff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08" t="3796" r="8616" b="8901"/>
          <a:stretch/>
        </p:blipFill>
        <p:spPr>
          <a:xfrm>
            <a:off x="8534401" y="0"/>
            <a:ext cx="3657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99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1" y="209550"/>
            <a:ext cx="3676650" cy="704850"/>
          </a:xfrm>
        </p:spPr>
        <p:txBody>
          <a:bodyPr/>
          <a:lstStyle/>
          <a:p>
            <a:r>
              <a:rPr lang="en-US" dirty="0"/>
              <a:t>Review of </a:t>
            </a:r>
            <a:r>
              <a:rPr lang="en-US" dirty="0" err="1"/>
              <a:t>FFCRA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914401"/>
            <a:ext cx="7734299" cy="5943600"/>
          </a:xfrm>
        </p:spPr>
        <p:txBody>
          <a:bodyPr numCol="2"/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Sick leave - 80 </a:t>
            </a:r>
            <a:r>
              <a:rPr lang="en-US" b="1" dirty="0">
                <a:solidFill>
                  <a:srgbClr val="C00000"/>
                </a:solidFill>
              </a:rPr>
              <a:t>Hours 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sz="1600" b="1" dirty="0" smtClean="0"/>
              <a:t>Employees </a:t>
            </a:r>
            <a:r>
              <a:rPr lang="en-US" sz="1600" b="1" dirty="0"/>
              <a:t>may use if they are </a:t>
            </a:r>
            <a:r>
              <a:rPr lang="en-US" sz="1600" b="1" dirty="0" smtClean="0"/>
              <a:t>unable         to </a:t>
            </a:r>
            <a:r>
              <a:rPr lang="en-US" sz="1600" b="1" dirty="0"/>
              <a:t>work or telework because they </a:t>
            </a:r>
            <a:r>
              <a:rPr lang="en-US" sz="1600" b="1" dirty="0" smtClean="0"/>
              <a:t>are:</a:t>
            </a:r>
            <a:endParaRPr lang="en-US" sz="1600" b="1" dirty="0"/>
          </a:p>
          <a:p>
            <a:pPr marL="514350" lvl="1" indent="-342900">
              <a:buFont typeface="+mj-lt"/>
              <a:buAutoNum type="arabicPeriod"/>
            </a:pPr>
            <a:r>
              <a:rPr lang="en-US" sz="1400" dirty="0"/>
              <a:t>Subject to a </a:t>
            </a:r>
            <a:r>
              <a:rPr lang="en-US" sz="1400" dirty="0" smtClean="0"/>
              <a:t>government </a:t>
            </a:r>
            <a:r>
              <a:rPr lang="en-US" sz="1400" dirty="0"/>
              <a:t>quarantine </a:t>
            </a:r>
            <a:r>
              <a:rPr lang="en-US" sz="1400" dirty="0" smtClean="0"/>
              <a:t>or isolation </a:t>
            </a:r>
            <a:r>
              <a:rPr lang="en-US" sz="1400" dirty="0"/>
              <a:t>order related to COVID-19</a:t>
            </a:r>
          </a:p>
          <a:p>
            <a:pPr marL="514350" lvl="1" indent="-342900">
              <a:buFont typeface="+mj-lt"/>
              <a:buAutoNum type="arabicPeriod"/>
            </a:pPr>
            <a:r>
              <a:rPr lang="en-US" sz="1400" dirty="0"/>
              <a:t>Have been advised by health provider to self-quarantine due to COVID-19</a:t>
            </a:r>
          </a:p>
          <a:p>
            <a:pPr marL="514350" lvl="1" indent="-342900">
              <a:buFont typeface="+mj-lt"/>
              <a:buAutoNum type="arabicPeriod"/>
            </a:pPr>
            <a:r>
              <a:rPr lang="en-US" sz="1400" dirty="0"/>
              <a:t>Experiencing symptoms of COVID-19 and seeking medical diagnosis</a:t>
            </a:r>
          </a:p>
          <a:p>
            <a:pPr marL="514350" lvl="1" indent="-342900">
              <a:buFont typeface="+mj-lt"/>
              <a:buAutoNum type="arabicPeriod"/>
            </a:pPr>
            <a:r>
              <a:rPr lang="en-US" sz="1400" dirty="0"/>
              <a:t>Caring for an individual subject to                   quarantine order or self-quarantine</a:t>
            </a:r>
          </a:p>
          <a:p>
            <a:pPr marL="514350" lvl="1" indent="-342900">
              <a:buFont typeface="+mj-lt"/>
              <a:buAutoNum type="arabicPeriod"/>
            </a:pPr>
            <a:r>
              <a:rPr lang="en-US" sz="1400" dirty="0"/>
              <a:t>Caring for a son or daughter if school or place of care is closed or their child care provider is unavailable because of a </a:t>
            </a:r>
            <a:r>
              <a:rPr lang="en-US" sz="1400" dirty="0" smtClean="0"/>
              <a:t>                 public </a:t>
            </a:r>
            <a:r>
              <a:rPr lang="en-US" sz="1400" dirty="0"/>
              <a:t>health emergency, or</a:t>
            </a:r>
          </a:p>
          <a:p>
            <a:pPr marL="514350" lvl="1" indent="-342900">
              <a:buFont typeface="+mj-lt"/>
              <a:buAutoNum type="arabicPeriod"/>
            </a:pPr>
            <a:r>
              <a:rPr lang="en-US" sz="1400" dirty="0"/>
              <a:t>Experiencing substantially similar </a:t>
            </a:r>
            <a:r>
              <a:rPr lang="en-US" sz="1400" dirty="0" smtClean="0"/>
              <a:t>  conditions as </a:t>
            </a:r>
            <a:r>
              <a:rPr lang="en-US" sz="1400" dirty="0"/>
              <a:t>specified by the Secretary </a:t>
            </a:r>
            <a:r>
              <a:rPr lang="en-US" sz="1400" dirty="0" smtClean="0"/>
              <a:t>       of </a:t>
            </a:r>
            <a:r>
              <a:rPr lang="en-US" sz="1400" dirty="0"/>
              <a:t>Health and Human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Paid at full pay (cap of $511/day) for reasons 1-3; 2/3 of pay (cap of $200/day) for reasons </a:t>
            </a:r>
            <a:r>
              <a:rPr lang="en-US" sz="1600" b="1" dirty="0" smtClean="0"/>
              <a:t>4-6</a:t>
            </a:r>
            <a:endParaRPr lang="en-US" sz="1600" dirty="0"/>
          </a:p>
          <a:p>
            <a:pPr marL="0" indent="0">
              <a:buNone/>
            </a:pPr>
            <a:endParaRPr lang="en-US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Expanded </a:t>
            </a:r>
            <a:r>
              <a:rPr lang="en-US" b="1" dirty="0" err="1">
                <a:solidFill>
                  <a:srgbClr val="C00000"/>
                </a:solidFill>
              </a:rPr>
              <a:t>FMLA</a:t>
            </a:r>
            <a:r>
              <a:rPr lang="en-US" b="1" dirty="0">
                <a:solidFill>
                  <a:srgbClr val="C00000"/>
                </a:solidFill>
              </a:rPr>
              <a:t> Leave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Up to 12 weeks of </a:t>
            </a:r>
            <a:r>
              <a:rPr lang="en-US" sz="1600" dirty="0" err="1"/>
              <a:t>FMLA</a:t>
            </a:r>
            <a:r>
              <a:rPr lang="en-US" sz="1600" dirty="0"/>
              <a:t> leave for when employees must care for child whose school </a:t>
            </a:r>
            <a:r>
              <a:rPr lang="en-US" sz="1600" dirty="0" smtClean="0"/>
              <a:t>or </a:t>
            </a:r>
            <a:r>
              <a:rPr lang="en-US" sz="1600" dirty="0"/>
              <a:t>day care is closed or whose child care provider is unavailable because of a public health emergency, and the employee cannot </a:t>
            </a:r>
            <a:r>
              <a:rPr lang="en-US" sz="1600" dirty="0" err="1"/>
              <a:t>workor</a:t>
            </a:r>
            <a:r>
              <a:rPr lang="en-US" sz="1600" dirty="0"/>
              <a:t> telework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Available to employees employed at least 30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First 10 days unpaid; rest paid at 2/3 of pay  up to cap of $200/day and $10,000 in the aggregate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C00000"/>
                </a:solidFill>
              </a:rPr>
              <a:t>Both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Funded through employer tax credit matching value of sick/</a:t>
            </a:r>
            <a:r>
              <a:rPr lang="en-US" sz="1600" dirty="0" err="1"/>
              <a:t>FMLA</a:t>
            </a:r>
            <a:r>
              <a:rPr lang="en-US" sz="1600" dirty="0"/>
              <a:t> days paid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Small </a:t>
            </a:r>
            <a:r>
              <a:rPr lang="en-US" sz="1600" dirty="0"/>
              <a:t>(&lt;50) employers may be exempted from certain requirements 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43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0"/>
            <a:ext cx="7986921" cy="819895"/>
          </a:xfrm>
        </p:spPr>
        <p:txBody>
          <a:bodyPr/>
          <a:lstStyle/>
          <a:p>
            <a:r>
              <a:rPr lang="en-US" sz="2600" dirty="0" smtClean="0"/>
              <a:t>FFCRA as Amended by the </a:t>
            </a:r>
            <a:r>
              <a:rPr lang="en-US" sz="2600" dirty="0"/>
              <a:t>American Rescue Plan Act </a:t>
            </a:r>
          </a:p>
        </p:txBody>
      </p:sp>
      <p:sp>
        <p:nvSpPr>
          <p:cNvPr id="3" name="Rectangle 2"/>
          <p:cNvSpPr/>
          <p:nvPr/>
        </p:nvSpPr>
        <p:spPr>
          <a:xfrm>
            <a:off x="337930" y="819895"/>
            <a:ext cx="798692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ARPA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 was enacted in March 2021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Extends and expands the FFCRA in certain respects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Permits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employers with fewer than 500 employees to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voluntarily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continue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                    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offer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paid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sick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leave and paid expanded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FMLA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 leave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for eligible employees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from April 1, 2021 through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September 30,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2021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Expands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reasons for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using leave: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To get vaccinated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To recover from injury or illness 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resulting from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 the vaccine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While seeking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or waiting for the results of a COVID-19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test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Provides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an additional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10 days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of paid sick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leave: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Thus, total paid leave increased from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12 to 14 weeks</a:t>
            </a:r>
            <a:endParaRPr lang="en-US" sz="1800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</a:endParaRPr>
          </a:p>
          <a:p>
            <a:pPr marL="285750" indent="-285750"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Continues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</a:rPr>
              <a:t>and increases employer tax credit cap from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$10,000 to $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12,000</a:t>
            </a:r>
          </a:p>
          <a:p>
            <a:pPr marL="285750" indent="-285750">
              <a:defRPr/>
            </a:pPr>
            <a:endParaRPr lang="en-US" sz="1800" b="1" dirty="0">
              <a:solidFill>
                <a:srgbClr val="C00000"/>
              </a:solidFill>
              <a:latin typeface="+mn-lt"/>
            </a:endParaRPr>
          </a:p>
          <a:p>
            <a:pPr marL="285750" indent="-285750">
              <a:defRPr/>
            </a:pP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Employers </a:t>
            </a:r>
            <a:r>
              <a:rPr lang="en-US" sz="1800" b="1" dirty="0">
                <a:solidFill>
                  <a:schemeClr val="tx2"/>
                </a:solidFill>
                <a:latin typeface="+mn-lt"/>
              </a:rPr>
              <a:t>must not favor highly compensated or full-time employees or discriminate on the basis of tenure with respect to the grant or denial </a:t>
            </a: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of                            paid sick or paid </a:t>
            </a:r>
            <a:r>
              <a:rPr lang="en-US" sz="1800" b="1" dirty="0" err="1" smtClean="0">
                <a:solidFill>
                  <a:schemeClr val="tx2"/>
                </a:solidFill>
                <a:latin typeface="+mn-lt"/>
              </a:rPr>
              <a:t>FMLA</a:t>
            </a: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 leave</a:t>
            </a:r>
          </a:p>
          <a:p>
            <a:pPr marL="742950" lvl="1" indent="-285750"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+mn-lt"/>
              </a:rPr>
              <a:t>Violation of </a:t>
            </a:r>
            <a:r>
              <a:rPr lang="en-US" sz="1800" b="1" dirty="0">
                <a:solidFill>
                  <a:srgbClr val="C00000"/>
                </a:solidFill>
                <a:latin typeface="+mn-lt"/>
              </a:rPr>
              <a:t>this </a:t>
            </a:r>
            <a:r>
              <a:rPr lang="en-US" sz="1800" b="1" dirty="0" smtClean="0">
                <a:solidFill>
                  <a:srgbClr val="C00000"/>
                </a:solidFill>
                <a:latin typeface="+mn-lt"/>
              </a:rPr>
              <a:t>provision jeopardizes </a:t>
            </a:r>
            <a:r>
              <a:rPr lang="en-US" sz="1800" b="1" dirty="0">
                <a:solidFill>
                  <a:srgbClr val="C00000"/>
                </a:solidFill>
                <a:latin typeface="+mn-lt"/>
              </a:rPr>
              <a:t>entitlement to the tax </a:t>
            </a:r>
            <a:r>
              <a:rPr lang="en-US" sz="1800" b="1" dirty="0" smtClean="0">
                <a:solidFill>
                  <a:srgbClr val="C00000"/>
                </a:solidFill>
                <a:latin typeface="+mn-lt"/>
              </a:rPr>
              <a:t>credits</a:t>
            </a:r>
            <a:endParaRPr lang="en-US" sz="1800" b="1" dirty="0">
              <a:solidFill>
                <a:srgbClr val="C00000"/>
              </a:solidFill>
              <a:latin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1800" b="1" dirty="0">
              <a:solidFill>
                <a:srgbClr val="C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5435A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850" y="1"/>
            <a:ext cx="3867150" cy="68580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480205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323850"/>
            <a:ext cx="11205633" cy="707060"/>
          </a:xfrm>
        </p:spPr>
        <p:txBody>
          <a:bodyPr/>
          <a:lstStyle/>
          <a:p>
            <a:r>
              <a:rPr lang="en-US" sz="2800" dirty="0"/>
              <a:t>2020 Review: New York </a:t>
            </a:r>
            <a:r>
              <a:rPr lang="en-US" sz="2800" dirty="0" smtClean="0"/>
              <a:t>COVID-19-Related </a:t>
            </a:r>
            <a:r>
              <a:rPr lang="en-US" sz="2800" dirty="0"/>
              <a:t>Leave </a:t>
            </a:r>
            <a:r>
              <a:rPr lang="en-US" sz="2800" dirty="0" smtClean="0"/>
              <a:t>Law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174" y="1030910"/>
            <a:ext cx="8064776" cy="5827089"/>
          </a:xfrm>
        </p:spPr>
        <p:txBody>
          <a:bodyPr/>
          <a:lstStyle/>
          <a:p>
            <a:pPr marL="171450" lvl="1" indent="0">
              <a:buNone/>
            </a:pPr>
            <a:r>
              <a:rPr lang="en-US" sz="2000" b="1" dirty="0">
                <a:solidFill>
                  <a:srgbClr val="C00000"/>
                </a:solidFill>
              </a:rPr>
              <a:t>Emergency COVID-19 Leave </a:t>
            </a:r>
          </a:p>
          <a:p>
            <a:pPr marL="457200" lvl="1" indent="-285750"/>
            <a:r>
              <a:rPr lang="en-US" sz="1600" dirty="0"/>
              <a:t>May be used by an employee who is subject to a mandatory or precautionary quarantine order (</a:t>
            </a:r>
            <a:r>
              <a:rPr lang="en-US" sz="1600" dirty="0" err="1"/>
              <a:t>QO</a:t>
            </a:r>
            <a:r>
              <a:rPr lang="en-US" sz="1600" dirty="0"/>
              <a:t>) related to COVID-19, or whose minor dependent child is under such </a:t>
            </a:r>
            <a:r>
              <a:rPr lang="en-US" sz="1600" dirty="0" err="1" smtClean="0"/>
              <a:t>QO</a:t>
            </a:r>
            <a:endParaRPr lang="en-US" dirty="0"/>
          </a:p>
          <a:p>
            <a:pPr marL="546497" lvl="1" indent="-285750"/>
            <a:r>
              <a:rPr lang="en-US" sz="1600" b="1" dirty="0"/>
              <a:t>Requirements vary by size of business: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Small (10 or fewer employees and &lt;$1 million net income): job protection for duration of quarantine/isolation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Medium (11-99 employees) (or small with &gt; $1M net income): job protection &amp; 5 days of paid sick leave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Large (100 or more employees): job protection &amp; 14 days of paid sick </a:t>
            </a:r>
            <a:r>
              <a:rPr lang="en-US" dirty="0" smtClean="0"/>
              <a:t>leave</a:t>
            </a:r>
            <a:endParaRPr lang="en-US" dirty="0"/>
          </a:p>
          <a:p>
            <a:pPr lvl="1"/>
            <a:r>
              <a:rPr lang="en-US" sz="1600" b="1" dirty="0"/>
              <a:t>Leave is NOT available if the employee is: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Asymptomatic or has not yet been diagnosed with any medical condition, and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Physically able to work remotely while under </a:t>
            </a:r>
            <a:r>
              <a:rPr lang="en-US" dirty="0" smtClean="0"/>
              <a:t>quarantine</a:t>
            </a:r>
            <a:endParaRPr lang="en-US" dirty="0"/>
          </a:p>
          <a:p>
            <a:pPr lvl="1"/>
            <a:r>
              <a:rPr lang="en-US" sz="1600" dirty="0" smtClean="0"/>
              <a:t>This </a:t>
            </a:r>
            <a:r>
              <a:rPr lang="en-US" sz="1600" dirty="0"/>
              <a:t>leave </a:t>
            </a:r>
            <a:r>
              <a:rPr lang="en-US" sz="1600" dirty="0" smtClean="0"/>
              <a:t>entitlement </a:t>
            </a:r>
            <a:r>
              <a:rPr lang="en-US" sz="1600" dirty="0"/>
              <a:t>is in addition to any sick leave or other paid time off the  employer otherwise provides</a:t>
            </a:r>
          </a:p>
          <a:p>
            <a:pPr lvl="1"/>
            <a:r>
              <a:rPr lang="en-US" sz="1600" dirty="0"/>
              <a:t>Runs concurrently with FFCRA sick time, if applicable </a:t>
            </a:r>
          </a:p>
          <a:p>
            <a:pPr lvl="1"/>
            <a:r>
              <a:rPr lang="en-US" sz="1600" dirty="0"/>
              <a:t>If </a:t>
            </a:r>
            <a:r>
              <a:rPr lang="en-US" sz="1600" dirty="0" err="1"/>
              <a:t>QO</a:t>
            </a:r>
            <a:r>
              <a:rPr lang="en-US" sz="1600" dirty="0"/>
              <a:t> lasts longer than 14 days, employee may be eligible for benefits under NY’s  STD and </a:t>
            </a:r>
            <a:r>
              <a:rPr lang="en-US" sz="1600" dirty="0" err="1"/>
              <a:t>PFL</a:t>
            </a:r>
            <a:r>
              <a:rPr lang="en-US" sz="1600" dirty="0"/>
              <a:t> programs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217" y="0"/>
            <a:ext cx="3436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51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1" y="0"/>
            <a:ext cx="8801099" cy="1030910"/>
          </a:xfrm>
        </p:spPr>
        <p:txBody>
          <a:bodyPr/>
          <a:lstStyle/>
          <a:p>
            <a:r>
              <a:rPr lang="en-US" sz="2600" dirty="0" smtClean="0"/>
              <a:t>Jan</a:t>
            </a:r>
            <a:r>
              <a:rPr lang="en-US" sz="2600" dirty="0"/>
              <a:t>. 2021: </a:t>
            </a:r>
            <a:r>
              <a:rPr lang="en-US" sz="2600" dirty="0" err="1" smtClean="0"/>
              <a:t>NYS</a:t>
            </a:r>
            <a:r>
              <a:rPr lang="en-US" sz="2600" dirty="0" smtClean="0"/>
              <a:t> </a:t>
            </a:r>
            <a:r>
              <a:rPr lang="en-US" sz="2600" dirty="0" err="1" smtClean="0"/>
              <a:t>DOL</a:t>
            </a:r>
            <a:r>
              <a:rPr lang="en-US" sz="2600" dirty="0" smtClean="0"/>
              <a:t> </a:t>
            </a:r>
            <a:r>
              <a:rPr lang="en-US" sz="2600" dirty="0"/>
              <a:t>Guidance on COVID-19 Leave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1" y="762000"/>
            <a:ext cx="7414460" cy="6095999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C00000"/>
                </a:solidFill>
              </a:rPr>
              <a:t>NYS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DOL’s</a:t>
            </a:r>
            <a:r>
              <a:rPr lang="en-US" b="1" dirty="0" smtClean="0">
                <a:solidFill>
                  <a:srgbClr val="C00000"/>
                </a:solidFill>
              </a:rPr>
              <a:t> new guidance on </a:t>
            </a:r>
            <a:r>
              <a:rPr lang="en-US" b="1" dirty="0" err="1" smtClean="0">
                <a:solidFill>
                  <a:srgbClr val="C00000"/>
                </a:solidFill>
              </a:rPr>
              <a:t>NYS</a:t>
            </a:r>
            <a:r>
              <a:rPr lang="en-US" b="1" dirty="0" smtClean="0">
                <a:solidFill>
                  <a:srgbClr val="C00000"/>
                </a:solidFill>
              </a:rPr>
              <a:t> COVID-19 Sick Leave Law appears to actually </a:t>
            </a:r>
            <a:r>
              <a:rPr lang="en-US" b="1" dirty="0">
                <a:solidFill>
                  <a:srgbClr val="C00000"/>
                </a:solidFill>
              </a:rPr>
              <a:t>expand the law by increasing the availability of paid leave</a:t>
            </a:r>
            <a:r>
              <a:rPr lang="en-US" b="1" dirty="0" smtClean="0">
                <a:solidFill>
                  <a:srgbClr val="C00000"/>
                </a:solidFill>
              </a:rPr>
              <a:t>: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sz="1700" dirty="0"/>
              <a:t>An employee who returns to work following a </a:t>
            </a:r>
            <a:r>
              <a:rPr lang="en-US" sz="1700" dirty="0" err="1"/>
              <a:t>QO</a:t>
            </a:r>
            <a:r>
              <a:rPr lang="en-US" sz="1700" dirty="0"/>
              <a:t> and subsequently tests positive must not report to work, is deemed subject to another </a:t>
            </a:r>
            <a:r>
              <a:rPr lang="en-US" sz="1700" dirty="0" err="1"/>
              <a:t>QO</a:t>
            </a:r>
            <a:r>
              <a:rPr lang="en-US" sz="1700" dirty="0"/>
              <a:t>, and is thus entitled to additional COVID-19 sick </a:t>
            </a:r>
            <a:r>
              <a:rPr lang="en-US" sz="1700" dirty="0" smtClean="0"/>
              <a:t>leave, </a:t>
            </a:r>
            <a:r>
              <a:rPr lang="en-US" sz="1700" dirty="0"/>
              <a:t>even if employee already received such leave under the initial </a:t>
            </a:r>
            <a:r>
              <a:rPr lang="en-US" sz="1700" dirty="0" err="1" smtClean="0"/>
              <a:t>QO</a:t>
            </a:r>
            <a:endParaRPr lang="en-US" sz="1700" dirty="0"/>
          </a:p>
          <a:p>
            <a:r>
              <a:rPr lang="en-US" sz="1700" dirty="0"/>
              <a:t>An employee who continues to test positive for COVID-19 after the end </a:t>
            </a:r>
            <a:r>
              <a:rPr lang="en-US" sz="1700" dirty="0" smtClean="0"/>
              <a:t>                  of a </a:t>
            </a:r>
            <a:r>
              <a:rPr lang="en-US" sz="1700" dirty="0" err="1"/>
              <a:t>QO</a:t>
            </a:r>
            <a:r>
              <a:rPr lang="en-US" sz="1700" dirty="0"/>
              <a:t> period must not report to work and is deemed subject to another </a:t>
            </a:r>
            <a:r>
              <a:rPr lang="en-US" sz="1700" dirty="0" smtClean="0"/>
              <a:t>             </a:t>
            </a:r>
            <a:r>
              <a:rPr lang="en-US" sz="1700" dirty="0" err="1" smtClean="0"/>
              <a:t>QO</a:t>
            </a:r>
            <a:r>
              <a:rPr lang="en-US" sz="1700" dirty="0" smtClean="0"/>
              <a:t> </a:t>
            </a:r>
            <a:r>
              <a:rPr lang="en-US" sz="1700" dirty="0"/>
              <a:t>and entitled to additional COVID-19 sick leave </a:t>
            </a:r>
          </a:p>
          <a:p>
            <a:r>
              <a:rPr lang="en-US" sz="1700" dirty="0"/>
              <a:t>Employer that requires employee who is not </a:t>
            </a:r>
            <a:r>
              <a:rPr lang="en-US" sz="1700" dirty="0" smtClean="0"/>
              <a:t>subject </a:t>
            </a:r>
            <a:r>
              <a:rPr lang="en-US" sz="1700" dirty="0"/>
              <a:t>to a </a:t>
            </a:r>
            <a:r>
              <a:rPr lang="en-US" sz="1700" dirty="0" err="1"/>
              <a:t>QO</a:t>
            </a:r>
            <a:r>
              <a:rPr lang="en-US" sz="1700" dirty="0"/>
              <a:t> </a:t>
            </a:r>
            <a:r>
              <a:rPr lang="en-US" sz="1700" dirty="0" smtClean="0"/>
              <a:t>to </a:t>
            </a:r>
            <a:r>
              <a:rPr lang="en-US" sz="1700" dirty="0"/>
              <a:t>stay out </a:t>
            </a:r>
            <a:r>
              <a:rPr lang="en-US" sz="1700" dirty="0" smtClean="0"/>
              <a:t>             of workplace </a:t>
            </a:r>
            <a:r>
              <a:rPr lang="en-US" sz="1700" dirty="0"/>
              <a:t>“due to exposure or potential exposure” to COVID-19, regardless of where “such exposure or potential </a:t>
            </a:r>
            <a:r>
              <a:rPr lang="en-US" sz="1700" dirty="0" smtClean="0"/>
              <a:t>exposure ”may </a:t>
            </a:r>
            <a:r>
              <a:rPr lang="en-US" sz="1700" dirty="0"/>
              <a:t>have occurred, </a:t>
            </a:r>
            <a:r>
              <a:rPr lang="en-US" sz="1700" b="1" dirty="0"/>
              <a:t>MUST </a:t>
            </a:r>
            <a:r>
              <a:rPr lang="en-US" sz="1700" dirty="0"/>
              <a:t>continue paying employee at his or her </a:t>
            </a:r>
            <a:r>
              <a:rPr lang="en-US" sz="1700" dirty="0" smtClean="0"/>
              <a:t>regular </a:t>
            </a:r>
            <a:r>
              <a:rPr lang="en-US" sz="1700" dirty="0"/>
              <a:t>rate of </a:t>
            </a:r>
            <a:r>
              <a:rPr lang="en-US" sz="1700" dirty="0" smtClean="0"/>
              <a:t>pay</a:t>
            </a:r>
          </a:p>
          <a:p>
            <a:pPr lvl="1"/>
            <a:r>
              <a:rPr lang="en-US" sz="1700" dirty="0" smtClean="0"/>
              <a:t>Even though the law requires </a:t>
            </a:r>
            <a:r>
              <a:rPr lang="en-US" sz="1700" dirty="0" err="1" smtClean="0"/>
              <a:t>QO</a:t>
            </a:r>
            <a:r>
              <a:rPr lang="en-US" sz="1700" dirty="0" smtClean="0"/>
              <a:t> for employee to get sick leave benefits  </a:t>
            </a:r>
          </a:p>
          <a:p>
            <a:pPr lvl="1"/>
            <a:r>
              <a:rPr lang="en-US" sz="1700" dirty="0" smtClean="0"/>
              <a:t>Guidance silent as to how long employer must pay employee, e.g.,            what if employee keeps testing positive for several months? </a:t>
            </a:r>
            <a:endParaRPr lang="en-US" sz="1700" dirty="0"/>
          </a:p>
          <a:p>
            <a:r>
              <a:rPr lang="en-US" b="1" dirty="0" smtClean="0">
                <a:solidFill>
                  <a:srgbClr val="C00000"/>
                </a:solidFill>
              </a:rPr>
              <a:t>Guidance: Employees </a:t>
            </a:r>
            <a:r>
              <a:rPr lang="en-US" b="1" dirty="0">
                <a:solidFill>
                  <a:srgbClr val="C00000"/>
                </a:solidFill>
              </a:rPr>
              <a:t>may qualify for </a:t>
            </a:r>
            <a:r>
              <a:rPr lang="en-US" b="1" dirty="0" smtClean="0">
                <a:solidFill>
                  <a:srgbClr val="C00000"/>
                </a:solidFill>
              </a:rPr>
              <a:t>COVID-19 sick </a:t>
            </a:r>
            <a:r>
              <a:rPr lang="en-US" b="1" dirty="0">
                <a:solidFill>
                  <a:srgbClr val="C00000"/>
                </a:solidFill>
              </a:rPr>
              <a:t>leave </a:t>
            </a:r>
            <a:r>
              <a:rPr lang="en-US" b="1" dirty="0" smtClean="0">
                <a:solidFill>
                  <a:srgbClr val="C00000"/>
                </a:solidFill>
              </a:rPr>
              <a:t>                   under the law for </a:t>
            </a:r>
            <a:r>
              <a:rPr lang="en-US" b="1" dirty="0">
                <a:solidFill>
                  <a:srgbClr val="C00000"/>
                </a:solidFill>
              </a:rPr>
              <a:t>up to three </a:t>
            </a:r>
            <a:r>
              <a:rPr lang="en-US" b="1" dirty="0" err="1" smtClean="0">
                <a:solidFill>
                  <a:srgbClr val="C00000"/>
                </a:solidFill>
              </a:rPr>
              <a:t>QOs</a:t>
            </a:r>
            <a:r>
              <a:rPr lang="en-US" b="1" dirty="0" smtClean="0">
                <a:solidFill>
                  <a:srgbClr val="C00000"/>
                </a:solidFill>
              </a:rPr>
              <a:t>!!</a:t>
            </a:r>
            <a:endParaRPr 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357" r="6643"/>
          <a:stretch/>
        </p:blipFill>
        <p:spPr>
          <a:xfrm>
            <a:off x="8096250" y="0"/>
            <a:ext cx="4095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13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0694" y="1732725"/>
            <a:ext cx="5086089" cy="4365835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COVID-19 </a:t>
            </a:r>
            <a:r>
              <a:rPr lang="en-US" dirty="0"/>
              <a:t>in 2021: </a:t>
            </a:r>
            <a:r>
              <a:rPr lang="en-US" dirty="0" smtClean="0"/>
              <a:t>Navigating Return-to-Office Issues in the ‘Next Normal’—Introduction </a:t>
            </a:r>
          </a:p>
          <a:p>
            <a:r>
              <a:rPr lang="en-US" dirty="0"/>
              <a:t>Creating or </a:t>
            </a:r>
            <a:r>
              <a:rPr lang="en-US" dirty="0" smtClean="0"/>
              <a:t>Revising </a:t>
            </a:r>
            <a:r>
              <a:rPr lang="en-US" dirty="0"/>
              <a:t>a </a:t>
            </a:r>
            <a:r>
              <a:rPr lang="en-US" dirty="0" smtClean="0"/>
              <a:t>Return-to-Office Plan: The Big Picture and a Deep Dive on Remote Work Issues</a:t>
            </a:r>
          </a:p>
          <a:p>
            <a:r>
              <a:rPr lang="en-US" dirty="0" smtClean="0"/>
              <a:t>An Update on Paid Pandemic-Related Leave</a:t>
            </a:r>
          </a:p>
          <a:p>
            <a:r>
              <a:rPr lang="en-US" dirty="0" smtClean="0"/>
              <a:t>The COVID-19 </a:t>
            </a:r>
            <a:r>
              <a:rPr lang="en-US" dirty="0"/>
              <a:t>Legal Issue du Jour: </a:t>
            </a:r>
            <a:r>
              <a:rPr lang="en-US" dirty="0" smtClean="0"/>
              <a:t>Vaccination!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836" t="5135" r="16237"/>
          <a:stretch/>
        </p:blipFill>
        <p:spPr>
          <a:xfrm>
            <a:off x="8207298" y="0"/>
            <a:ext cx="3984702" cy="694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1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5" y="216568"/>
            <a:ext cx="11479261" cy="814342"/>
          </a:xfrm>
        </p:spPr>
        <p:txBody>
          <a:bodyPr/>
          <a:lstStyle/>
          <a:p>
            <a:r>
              <a:rPr lang="en-US" sz="2600" dirty="0" smtClean="0"/>
              <a:t>Don’t Forget About Non-</a:t>
            </a:r>
            <a:r>
              <a:rPr lang="en-US" sz="2600" dirty="0" err="1" smtClean="0"/>
              <a:t>COVID</a:t>
            </a:r>
            <a:r>
              <a:rPr lang="en-US" sz="2600" dirty="0" smtClean="0"/>
              <a:t>-Specific                                                                                            Leave Laws 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066" y="1321706"/>
            <a:ext cx="5611560" cy="5507182"/>
          </a:xfrm>
        </p:spPr>
        <p:txBody>
          <a:bodyPr/>
          <a:lstStyle/>
          <a:p>
            <a:pPr marL="0" indent="0">
              <a:buNone/>
            </a:pPr>
            <a:endParaRPr lang="en-US" sz="2400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2"/>
                </a:solidFill>
              </a:rPr>
              <a:t>Consider:</a:t>
            </a:r>
            <a:endParaRPr lang="en-US" dirty="0" smtClean="0"/>
          </a:p>
          <a:p>
            <a:pPr marL="349250" indent="-342900"/>
            <a:r>
              <a:rPr lang="en-US" b="1" dirty="0" smtClean="0">
                <a:solidFill>
                  <a:srgbClr val="C00000"/>
                </a:solidFill>
              </a:rPr>
              <a:t>Do you have paid leave obligations under a non-COVID-specific paid or unpaid leave law that may be used for COVID-related leave?</a:t>
            </a:r>
          </a:p>
          <a:p>
            <a:pPr marL="6350" indent="0">
              <a:buNone/>
            </a:pPr>
            <a:endParaRPr lang="en-US" b="1" dirty="0" smtClean="0">
              <a:solidFill>
                <a:srgbClr val="C00000"/>
              </a:solidFill>
            </a:endParaRPr>
          </a:p>
          <a:p>
            <a:pPr marL="349250" indent="-342900"/>
            <a:r>
              <a:rPr lang="en-US" dirty="0" smtClean="0"/>
              <a:t>E.g.:</a:t>
            </a:r>
          </a:p>
          <a:p>
            <a:pPr marL="627063" lvl="1" indent="-342900"/>
            <a:r>
              <a:rPr lang="en-US" dirty="0" smtClean="0"/>
              <a:t>federal FMLA</a:t>
            </a:r>
            <a:r>
              <a:rPr lang="en-US" dirty="0"/>
              <a:t> </a:t>
            </a:r>
            <a:r>
              <a:rPr lang="en-US" dirty="0" smtClean="0"/>
              <a:t>(unpaid), which may be used to care for own or family member’s medical condition </a:t>
            </a:r>
          </a:p>
          <a:p>
            <a:pPr marL="627063" lvl="1" indent="-342900"/>
            <a:r>
              <a:rPr lang="en-US" dirty="0" smtClean="0"/>
              <a:t>Unpaid leave as a reasonable accommodation under federal ADA and state/local law</a:t>
            </a:r>
          </a:p>
          <a:p>
            <a:pPr marL="627063" lvl="1" indent="-342900"/>
            <a:r>
              <a:rPr lang="en-US" dirty="0" smtClean="0"/>
              <a:t>New York City’s Earned </a:t>
            </a:r>
            <a:r>
              <a:rPr lang="en-US" dirty="0"/>
              <a:t>Safe and Sick Time Act, which permits the use of earned sick leave for certain </a:t>
            </a:r>
            <a:r>
              <a:rPr lang="en-US" dirty="0" smtClean="0"/>
              <a:t>public </a:t>
            </a:r>
            <a:r>
              <a:rPr lang="en-US" dirty="0"/>
              <a:t>health </a:t>
            </a:r>
            <a:r>
              <a:rPr lang="en-US" dirty="0" smtClean="0"/>
              <a:t>emergencies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842" r="3051"/>
          <a:stretch/>
        </p:blipFill>
        <p:spPr>
          <a:xfrm>
            <a:off x="6801369" y="1"/>
            <a:ext cx="53906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6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377083" cy="802310"/>
          </a:xfrm>
        </p:spPr>
        <p:txBody>
          <a:bodyPr/>
          <a:lstStyle/>
          <a:p>
            <a:r>
              <a:rPr lang="en-US" dirty="0"/>
              <a:t>NY Paid Vaccination Leave Law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30910"/>
            <a:ext cx="6172199" cy="582708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March </a:t>
            </a:r>
            <a:r>
              <a:rPr lang="en-US" b="1" dirty="0">
                <a:solidFill>
                  <a:schemeClr val="tx2"/>
                </a:solidFill>
              </a:rPr>
              <a:t>12, </a:t>
            </a:r>
            <a:r>
              <a:rPr lang="en-US" b="1" dirty="0" smtClean="0">
                <a:solidFill>
                  <a:schemeClr val="tx2"/>
                </a:solidFill>
              </a:rPr>
              <a:t>2021: </a:t>
            </a:r>
            <a:r>
              <a:rPr lang="en-US" b="1" dirty="0">
                <a:solidFill>
                  <a:srgbClr val="C00000"/>
                </a:solidFill>
              </a:rPr>
              <a:t>NY requires all </a:t>
            </a:r>
            <a:r>
              <a:rPr lang="en-US" b="1" dirty="0" smtClean="0">
                <a:solidFill>
                  <a:srgbClr val="C00000"/>
                </a:solidFill>
              </a:rPr>
              <a:t>employers to </a:t>
            </a:r>
            <a:r>
              <a:rPr lang="en-US" b="1" dirty="0">
                <a:solidFill>
                  <a:srgbClr val="C00000"/>
                </a:solidFill>
              </a:rPr>
              <a:t>provide employees paid time off to get their vaccination shots </a:t>
            </a:r>
          </a:p>
          <a:p>
            <a:r>
              <a:rPr lang="en-US" sz="1600" b="1" dirty="0"/>
              <a:t>Employers must grant “a sufficient period of time, not to exceed four hours per vaccine injection” </a:t>
            </a:r>
            <a:r>
              <a:rPr lang="en-US" sz="1600" b="1" dirty="0" smtClean="0"/>
              <a:t>for a total of 8 hours </a:t>
            </a:r>
            <a:r>
              <a:rPr lang="en-US" sz="1600" dirty="0" smtClean="0"/>
              <a:t>(unless </a:t>
            </a:r>
            <a:r>
              <a:rPr lang="en-US" sz="1600" dirty="0"/>
              <a:t>the employer or a collective bargaining </a:t>
            </a:r>
            <a:r>
              <a:rPr lang="en-US" sz="1600" dirty="0" smtClean="0"/>
              <a:t>agreement (“CBA”) </a:t>
            </a:r>
            <a:r>
              <a:rPr lang="en-US" sz="1600" dirty="0"/>
              <a:t>provides for more than 4</a:t>
            </a:r>
            <a:r>
              <a:rPr lang="en-US" sz="1600" dirty="0" smtClean="0"/>
              <a:t> </a:t>
            </a:r>
            <a:r>
              <a:rPr lang="en-US" sz="1600" dirty="0"/>
              <a:t>hours)</a:t>
            </a:r>
          </a:p>
          <a:p>
            <a:r>
              <a:rPr lang="en-US" sz="1600" dirty="0" smtClean="0"/>
              <a:t>Employees must receive </a:t>
            </a:r>
            <a:r>
              <a:rPr lang="en-US" sz="1600" dirty="0"/>
              <a:t>“regular rate of pay” </a:t>
            </a:r>
          </a:p>
          <a:p>
            <a:r>
              <a:rPr lang="en-US" sz="1600" dirty="0" smtClean="0"/>
              <a:t>Leave may </a:t>
            </a:r>
            <a:r>
              <a:rPr lang="en-US" sz="1600" dirty="0"/>
              <a:t>not be charged against any </a:t>
            </a:r>
            <a:r>
              <a:rPr lang="en-US" sz="1600" dirty="0" smtClean="0"/>
              <a:t>existing </a:t>
            </a:r>
            <a:r>
              <a:rPr lang="en-US" sz="1600" dirty="0"/>
              <a:t>bank of time off, including other paid sick leave, COVID-19 sick time, or </a:t>
            </a:r>
            <a:r>
              <a:rPr lang="en-US" sz="1600" dirty="0" smtClean="0"/>
              <a:t>any </a:t>
            </a:r>
            <a:r>
              <a:rPr lang="en-US" sz="1600" dirty="0"/>
              <a:t>other </a:t>
            </a:r>
            <a:r>
              <a:rPr lang="en-US" sz="1600" dirty="0" smtClean="0"/>
              <a:t>           PTO </a:t>
            </a:r>
            <a:r>
              <a:rPr lang="en-US" sz="1600" dirty="0"/>
              <a:t>already granted under a </a:t>
            </a:r>
            <a:r>
              <a:rPr lang="en-US" sz="1600" dirty="0" smtClean="0"/>
              <a:t>CBA</a:t>
            </a:r>
          </a:p>
          <a:p>
            <a:pPr lvl="1"/>
            <a:r>
              <a:rPr lang="en-US" sz="1600" dirty="0" smtClean="0"/>
              <a:t>However, </a:t>
            </a:r>
            <a:r>
              <a:rPr lang="en-US" sz="1600" dirty="0"/>
              <a:t>entitlement </a:t>
            </a:r>
            <a:r>
              <a:rPr lang="en-US" sz="1600" dirty="0" smtClean="0"/>
              <a:t>can </a:t>
            </a:r>
            <a:r>
              <a:rPr lang="en-US" sz="1600" dirty="0"/>
              <a:t>be waived in the future under the terms of a </a:t>
            </a:r>
            <a:r>
              <a:rPr lang="en-US" sz="1600" dirty="0" smtClean="0"/>
              <a:t>valid CBA, </a:t>
            </a:r>
            <a:r>
              <a:rPr lang="en-US" sz="1600" dirty="0"/>
              <a:t>so long as the waiver includes an explicit reference to the </a:t>
            </a:r>
            <a:r>
              <a:rPr lang="en-US" sz="1600" dirty="0" smtClean="0"/>
              <a:t>law</a:t>
            </a:r>
            <a:endParaRPr lang="en-US" sz="1600" dirty="0"/>
          </a:p>
          <a:p>
            <a:r>
              <a:rPr lang="en-US" sz="1600" dirty="0" smtClean="0"/>
              <a:t>Broad </a:t>
            </a:r>
            <a:r>
              <a:rPr lang="en-US" sz="1600" dirty="0"/>
              <a:t>anti-retaliation provision </a:t>
            </a:r>
            <a:endParaRPr lang="en-US" sz="1600" dirty="0" smtClean="0"/>
          </a:p>
          <a:p>
            <a:r>
              <a:rPr lang="en-US" sz="1600" dirty="0"/>
              <a:t>S</a:t>
            </a:r>
            <a:r>
              <a:rPr lang="en-US" sz="1600" dirty="0" smtClean="0"/>
              <a:t>unsets </a:t>
            </a:r>
            <a:r>
              <a:rPr lang="en-US" sz="1600" dirty="0"/>
              <a:t>on December 31, </a:t>
            </a:r>
            <a:r>
              <a:rPr lang="en-US" sz="1600" dirty="0" smtClean="0"/>
              <a:t>2022</a:t>
            </a:r>
          </a:p>
          <a:p>
            <a:r>
              <a:rPr lang="en-US" sz="1600" b="1" dirty="0" smtClean="0"/>
              <a:t>FAQs: Employers may require employees to provide notice, if feasible, and verification</a:t>
            </a:r>
            <a:endParaRPr lang="en-US" sz="16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665" y="57149"/>
            <a:ext cx="5076517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80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The COVID-19              Legal Issue du Jour: Vaccination!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50" y="1866334"/>
            <a:ext cx="5776590" cy="329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02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920" y="198783"/>
            <a:ext cx="11401964" cy="832127"/>
          </a:xfrm>
        </p:spPr>
        <p:txBody>
          <a:bodyPr/>
          <a:lstStyle/>
          <a:p>
            <a:r>
              <a:rPr lang="en-US" sz="2600" dirty="0" smtClean="0"/>
              <a:t>Latest CDC Guidance: “When You’ve Been Fully Vaccinated”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20" y="1030910"/>
            <a:ext cx="7564669" cy="5631147"/>
          </a:xfrm>
        </p:spPr>
        <p:txBody>
          <a:bodyPr numCol="1"/>
          <a:lstStyle/>
          <a:p>
            <a:pPr marL="0" marR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If </a:t>
            </a:r>
            <a:r>
              <a:rPr lang="en-US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you’ve been fully vaccinated</a:t>
            </a:r>
            <a:r>
              <a:rPr lang="en-US" b="1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:</a:t>
            </a:r>
          </a:p>
          <a:p>
            <a:pPr marL="0" marR="0" indent="0">
              <a:spcBef>
                <a:spcPts val="0"/>
              </a:spcBef>
              <a:buNone/>
            </a:pPr>
            <a:endParaRPr lang="en-US" b="1" dirty="0">
              <a:solidFill>
                <a:srgbClr val="C00000"/>
              </a:solidFill>
              <a:latin typeface="+mn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chemeClr val="tx2"/>
                </a:solidFill>
              </a:rPr>
              <a:t>C</a:t>
            </a:r>
            <a:r>
              <a:rPr lang="en-US" sz="1800" dirty="0" smtClean="0">
                <a:solidFill>
                  <a:schemeClr val="tx2"/>
                </a:solidFill>
              </a:rPr>
              <a:t>an “resume </a:t>
            </a:r>
            <a:r>
              <a:rPr lang="en-US" sz="1800" dirty="0">
                <a:solidFill>
                  <a:schemeClr val="tx2"/>
                </a:solidFill>
              </a:rPr>
              <a:t>activities that you did prior to the </a:t>
            </a:r>
            <a:r>
              <a:rPr lang="en-US" sz="1800" dirty="0" smtClean="0">
                <a:solidFill>
                  <a:schemeClr val="tx2"/>
                </a:solidFill>
              </a:rPr>
              <a:t>pandemic”</a:t>
            </a:r>
            <a:endParaRPr lang="en-US" sz="1800" dirty="0">
              <a:solidFill>
                <a:schemeClr val="tx2"/>
              </a:solidFill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chemeClr val="tx2"/>
                </a:solidFill>
              </a:rPr>
              <a:t>C</a:t>
            </a:r>
            <a:r>
              <a:rPr lang="en-US" sz="1800" dirty="0" smtClean="0">
                <a:solidFill>
                  <a:schemeClr val="tx2"/>
                </a:solidFill>
              </a:rPr>
              <a:t>an “resume </a:t>
            </a:r>
            <a:r>
              <a:rPr lang="en-US" sz="1800" dirty="0">
                <a:solidFill>
                  <a:schemeClr val="tx2"/>
                </a:solidFill>
              </a:rPr>
              <a:t>activities without wearing a mask or staying 6 feet apart, except where required by federal, state, local, tribal, or territorial laws, rules, and regulations, including local business and workplace </a:t>
            </a:r>
            <a:r>
              <a:rPr lang="en-US" sz="1800" dirty="0" smtClean="0">
                <a:solidFill>
                  <a:schemeClr val="tx2"/>
                </a:solidFill>
              </a:rPr>
              <a:t>guidance”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dirty="0">
              <a:solidFill>
                <a:schemeClr val="tx2"/>
              </a:solidFill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If you </a:t>
            </a:r>
            <a:r>
              <a:rPr lang="en-US" sz="1800" u="sng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travel in the United States</a:t>
            </a:r>
            <a:r>
              <a:rPr lang="en-US" sz="18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, you do not need to get tested before or after </a:t>
            </a:r>
            <a:r>
              <a:rPr lang="en-US" sz="1800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 travel </a:t>
            </a:r>
            <a:r>
              <a:rPr lang="en-US" sz="18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or self-quarantine after </a:t>
            </a:r>
            <a:r>
              <a:rPr lang="en-US" sz="1800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travel</a:t>
            </a:r>
            <a:endParaRPr lang="en-US" sz="1800" dirty="0">
              <a:solidFill>
                <a:schemeClr val="tx2"/>
              </a:solidFill>
              <a:latin typeface="+mn-lt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N</a:t>
            </a:r>
            <a:r>
              <a:rPr lang="en-US" sz="1800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eed to follow requirements of</a:t>
            </a:r>
            <a:r>
              <a:rPr lang="en-US" sz="1800" u="sng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u="sng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international destination</a:t>
            </a:r>
            <a:r>
              <a:rPr lang="en-US" sz="1800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tx2"/>
              </a:solidFill>
              <a:latin typeface="+mn-lt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NOT need to 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get tested</a:t>
            </a: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leaving 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US </a:t>
            </a: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unless 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destination </a:t>
            </a: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requires 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endParaRPr lang="en-US" dirty="0">
              <a:solidFill>
                <a:schemeClr val="tx2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till must</a:t>
            </a: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u="sng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show a negative test </a:t>
            </a:r>
            <a:r>
              <a:rPr lang="en-US" u="sng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documentation of recovery from COVID-19 </a:t>
            </a:r>
            <a:r>
              <a:rPr lang="en-US" b="1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boarding an international flight to 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endParaRPr lang="en-US" dirty="0">
              <a:solidFill>
                <a:schemeClr val="tx2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till must get </a:t>
            </a: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tested 3-5 days </a:t>
            </a:r>
            <a:r>
              <a:rPr lang="en-US" b="1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international 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endParaRPr lang="en-US" dirty="0">
              <a:solidFill>
                <a:schemeClr val="tx2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NOT need to self-quarantine </a:t>
            </a:r>
            <a:r>
              <a:rPr lang="en-US" b="1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en-US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arriving </a:t>
            </a:r>
            <a:r>
              <a:rPr lang="en-US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 US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dirty="0">
              <a:solidFill>
                <a:schemeClr val="tx2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If </a:t>
            </a:r>
            <a:r>
              <a:rPr lang="en-US" sz="1800" b="1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exposed to </a:t>
            </a:r>
            <a:r>
              <a:rPr lang="en-US" sz="1800" b="1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someone </a:t>
            </a:r>
            <a:r>
              <a:rPr lang="en-US" sz="1800" b="1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with </a:t>
            </a:r>
            <a:r>
              <a:rPr lang="en-US" sz="1800" b="1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COVID-19, you do not need to </a:t>
            </a:r>
            <a:r>
              <a:rPr lang="en-US" sz="1800" b="1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self-isolate                    or </a:t>
            </a:r>
            <a:r>
              <a:rPr lang="en-US" sz="1800" b="1" dirty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get tested unless you have </a:t>
            </a:r>
            <a:r>
              <a:rPr lang="en-US" sz="1800" b="1" dirty="0" smtClean="0">
                <a:solidFill>
                  <a:schemeClr val="tx2"/>
                </a:solidFill>
                <a:latin typeface="+mn-lt"/>
                <a:ea typeface="Times New Roman" panose="02020603050405020304" pitchFamily="18" charset="0"/>
              </a:rPr>
              <a:t>symptoms</a:t>
            </a:r>
            <a:endParaRPr lang="en-US" sz="1800" b="1" dirty="0">
              <a:solidFill>
                <a:schemeClr val="tx2"/>
              </a:solidFill>
              <a:latin typeface="+mn-lt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243" y="3461918"/>
            <a:ext cx="3269485" cy="339608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5157" r="44216" b="17055"/>
          <a:stretch/>
        </p:blipFill>
        <p:spPr>
          <a:xfrm>
            <a:off x="8855243" y="71409"/>
            <a:ext cx="3278814" cy="3390509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49381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97" y="216568"/>
            <a:ext cx="11403587" cy="457200"/>
          </a:xfrm>
        </p:spPr>
        <p:txBody>
          <a:bodyPr/>
          <a:lstStyle/>
          <a:p>
            <a:r>
              <a:rPr lang="en-US" sz="2600" dirty="0" smtClean="0"/>
              <a:t>May 19, 2021: </a:t>
            </a:r>
            <a:r>
              <a:rPr lang="en-US" sz="2600" dirty="0" err="1" smtClean="0"/>
              <a:t>NYS</a:t>
            </a:r>
            <a:r>
              <a:rPr lang="en-US" sz="2600" dirty="0" smtClean="0"/>
              <a:t> Guidance for Fully Vaccinated Individuals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8" y="1030911"/>
            <a:ext cx="9756040" cy="5668064"/>
          </a:xfrm>
        </p:spPr>
        <p:txBody>
          <a:bodyPr numCol="2"/>
          <a:lstStyle/>
          <a:p>
            <a:r>
              <a:rPr lang="en-US" b="1" dirty="0" smtClean="0">
                <a:solidFill>
                  <a:srgbClr val="C00000"/>
                </a:solidFill>
              </a:rPr>
              <a:t>Mostly </a:t>
            </a:r>
            <a:r>
              <a:rPr lang="en-US" b="1" dirty="0">
                <a:solidFill>
                  <a:srgbClr val="C00000"/>
                </a:solidFill>
              </a:rPr>
              <a:t>adopts </a:t>
            </a:r>
            <a:r>
              <a:rPr lang="en-US" b="1" dirty="0" smtClean="0">
                <a:solidFill>
                  <a:srgbClr val="C00000"/>
                </a:solidFill>
              </a:rPr>
              <a:t>CDC recommendations</a:t>
            </a:r>
          </a:p>
          <a:p>
            <a:pPr lvl="1"/>
            <a:r>
              <a:rPr lang="en-US" b="1" dirty="0"/>
              <a:t>M</a:t>
            </a:r>
            <a:r>
              <a:rPr lang="en-US" b="1" dirty="0" smtClean="0"/>
              <a:t>ost NY employers </a:t>
            </a:r>
            <a:r>
              <a:rPr lang="en-US" b="1" dirty="0"/>
              <a:t>may allow individuals who have been fully vaccinated to stop wearing a mask and social distancing in </a:t>
            </a:r>
            <a:r>
              <a:rPr lang="en-US" b="1" dirty="0" smtClean="0"/>
              <a:t> their workplace</a:t>
            </a:r>
          </a:p>
          <a:p>
            <a:pPr lvl="1"/>
            <a:r>
              <a:rPr lang="en-US" b="1" dirty="0"/>
              <a:t>E</a:t>
            </a:r>
            <a:r>
              <a:rPr lang="en-US" b="1" dirty="0" smtClean="0"/>
              <a:t>very </a:t>
            </a:r>
            <a:r>
              <a:rPr lang="en-US" b="1" dirty="0"/>
              <a:t>business also has the discretion to continue </a:t>
            </a:r>
            <a:r>
              <a:rPr lang="en-US" b="1" dirty="0" smtClean="0"/>
              <a:t>rules </a:t>
            </a:r>
            <a:r>
              <a:rPr lang="en-US" b="1" dirty="0"/>
              <a:t>regarding social distancing and masking, regardless of the employees’ or the patrons’ vaccination </a:t>
            </a:r>
            <a:r>
              <a:rPr lang="en-US" b="1" dirty="0" smtClean="0"/>
              <a:t>status</a:t>
            </a:r>
          </a:p>
          <a:p>
            <a:pPr lvl="1"/>
            <a:r>
              <a:rPr lang="en-US" b="1" dirty="0" smtClean="0"/>
              <a:t>Alternatively</a:t>
            </a:r>
            <a:r>
              <a:rPr lang="en-US" b="1" dirty="0"/>
              <a:t>, in most settings, an employer may require unvaccinated individuals to continue wearing a mask and practice socially distancing, </a:t>
            </a:r>
            <a:r>
              <a:rPr lang="en-US" b="1" dirty="0" smtClean="0"/>
              <a:t>at the same time permitting </a:t>
            </a:r>
            <a:r>
              <a:rPr lang="en-US" b="1" dirty="0"/>
              <a:t>fully vaccinated individuals to forgo either or both of these </a:t>
            </a:r>
            <a:r>
              <a:rPr lang="en-US" b="1" dirty="0" smtClean="0"/>
              <a:t>protocols</a:t>
            </a:r>
          </a:p>
          <a:p>
            <a:pPr lvl="1"/>
            <a:r>
              <a:rPr lang="en-US" dirty="0" smtClean="0"/>
              <a:t>Consistent </a:t>
            </a:r>
            <a:r>
              <a:rPr lang="en-US" dirty="0"/>
              <a:t>with CDC recommendations, these new rules do not apply to public transit, pre-K-12 schools, healthcare settings, </a:t>
            </a:r>
            <a:r>
              <a:rPr lang="en-US" dirty="0" smtClean="0"/>
              <a:t>etc., </a:t>
            </a:r>
            <a:r>
              <a:rPr lang="en-US" dirty="0"/>
              <a:t>all of which must continue to follow </a:t>
            </a:r>
            <a:r>
              <a:rPr lang="en-US" dirty="0" smtClean="0"/>
              <a:t>State’s </a:t>
            </a:r>
            <a:r>
              <a:rPr lang="en-US" dirty="0"/>
              <a:t>existing COVID-19 health guidelines </a:t>
            </a:r>
            <a:r>
              <a:rPr lang="en-US" b="1" dirty="0"/>
              <a:t>“until more New Yorkers are fully </a:t>
            </a:r>
            <a:r>
              <a:rPr lang="en-US" b="1" dirty="0" smtClean="0"/>
              <a:t>vaccinated”</a:t>
            </a:r>
            <a:endParaRPr lang="en-US" b="1" dirty="0"/>
          </a:p>
          <a:p>
            <a:r>
              <a:rPr lang="en-US" sz="1800" b="1" dirty="0"/>
              <a:t>Employers also have the option to seek proof of vaccination or rely on self-reporting </a:t>
            </a:r>
            <a:r>
              <a:rPr lang="en-US" sz="1800" b="1" dirty="0" smtClean="0"/>
              <a:t>(“the </a:t>
            </a:r>
            <a:r>
              <a:rPr lang="en-US" sz="1800" b="1" dirty="0"/>
              <a:t>honor system</a:t>
            </a:r>
            <a:r>
              <a:rPr lang="en-US" sz="1800" b="1" dirty="0" smtClean="0"/>
              <a:t>”)</a:t>
            </a:r>
          </a:p>
          <a:p>
            <a:pPr lvl="1"/>
            <a:r>
              <a:rPr lang="en-US" dirty="0" smtClean="0"/>
              <a:t>If proof required, can be in paper form, State’s </a:t>
            </a:r>
            <a:r>
              <a:rPr lang="en-US" dirty="0"/>
              <a:t>Excelsior Pass, or </a:t>
            </a:r>
            <a:r>
              <a:rPr lang="en-US" dirty="0" smtClean="0"/>
              <a:t>via </a:t>
            </a:r>
            <a:r>
              <a:rPr lang="en-US" dirty="0"/>
              <a:t>a digital </a:t>
            </a:r>
            <a:r>
              <a:rPr lang="en-US" dirty="0" smtClean="0"/>
              <a:t>application </a:t>
            </a:r>
          </a:p>
          <a:p>
            <a:pPr lvl="1"/>
            <a:r>
              <a:rPr lang="en-US" dirty="0" smtClean="0"/>
              <a:t>Requesting proof not </a:t>
            </a:r>
            <a:r>
              <a:rPr lang="en-US" dirty="0"/>
              <a:t>considered a medical inquiry, but if any copy of vaccination proof is obtained, it should be kept confidential and separate from employees’ personnel </a:t>
            </a:r>
            <a:r>
              <a:rPr lang="en-US" dirty="0" smtClean="0"/>
              <a:t>files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If </a:t>
            </a:r>
            <a:r>
              <a:rPr lang="en-US" b="1" dirty="0">
                <a:solidFill>
                  <a:srgbClr val="C00000"/>
                </a:solidFill>
              </a:rPr>
              <a:t>an employer does not require proof of vaccination, it should keep in mind that the </a:t>
            </a:r>
            <a:r>
              <a:rPr lang="en-US" b="1" dirty="0" smtClean="0">
                <a:solidFill>
                  <a:srgbClr val="C00000"/>
                </a:solidFill>
              </a:rPr>
              <a:t>NY </a:t>
            </a:r>
            <a:r>
              <a:rPr lang="en-US" b="1" dirty="0" err="1" smtClean="0">
                <a:solidFill>
                  <a:srgbClr val="C00000"/>
                </a:solidFill>
              </a:rPr>
              <a:t>DOH</a:t>
            </a:r>
            <a:r>
              <a:rPr lang="en-US" b="1" dirty="0" smtClean="0">
                <a:solidFill>
                  <a:srgbClr val="C00000"/>
                </a:solidFill>
              </a:rPr>
              <a:t> “strongly </a:t>
            </a:r>
            <a:r>
              <a:rPr lang="en-US" b="1" dirty="0">
                <a:solidFill>
                  <a:srgbClr val="C00000"/>
                </a:solidFill>
              </a:rPr>
              <a:t>recommends masks and six feet of social distancing in indoor settings where vaccination status of individuals is </a:t>
            </a:r>
            <a:r>
              <a:rPr lang="en-US" b="1" dirty="0" smtClean="0">
                <a:solidFill>
                  <a:srgbClr val="C00000"/>
                </a:solidFill>
              </a:rPr>
              <a:t>unknown”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2048175"/>
            <a:ext cx="2133600" cy="36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31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 Has an App for That!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065" y="1647111"/>
            <a:ext cx="5134483" cy="5210888"/>
          </a:xfrm>
        </p:spPr>
        <p:txBody>
          <a:bodyPr/>
          <a:lstStyle/>
          <a:p>
            <a:pPr marL="342900" lvl="0" indent="-342900" defTabSz="4572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kern="1200" dirty="0">
                <a:solidFill>
                  <a:srgbClr val="C00000"/>
                </a:solidFill>
              </a:rPr>
              <a:t>New York </a:t>
            </a:r>
            <a:r>
              <a:rPr lang="en-US" sz="2200" kern="1200" dirty="0"/>
              <a:t>has a vaccine passport app – </a:t>
            </a:r>
            <a:r>
              <a:rPr lang="en-US" sz="3200" b="1" i="1" kern="1200" dirty="0" smtClean="0"/>
              <a:t>Excelsior Pass</a:t>
            </a:r>
          </a:p>
          <a:p>
            <a:pPr marL="571500" lvl="1" indent="-342900" defTabSz="4572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200" kern="1200" dirty="0" smtClean="0">
              <a:ea typeface="+mn-ea"/>
            </a:endParaRPr>
          </a:p>
          <a:p>
            <a:pPr marL="571500" lvl="1" indent="-342900" defTabSz="4572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kern="1200" dirty="0" smtClean="0">
                <a:ea typeface="+mn-ea"/>
              </a:rPr>
              <a:t>Allows businesses to quickly scan the digital pass to determine a person’s vaccination status</a:t>
            </a:r>
          </a:p>
          <a:p>
            <a:pPr marL="920750" lvl="2" indent="-342900" defTabSz="4572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kern="1200" dirty="0" smtClean="0">
                <a:ea typeface="+mn-ea"/>
              </a:rPr>
              <a:t>Now used by large venues, e.g., sports arenas and stadiums</a:t>
            </a:r>
          </a:p>
          <a:p>
            <a:pPr marL="920750" lvl="2" indent="-342900" defTabSz="4572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i="1" kern="1200" dirty="0" smtClean="0">
                <a:solidFill>
                  <a:srgbClr val="C00000"/>
                </a:solidFill>
                <a:ea typeface="+mn-ea"/>
              </a:rPr>
              <a:t>Can/will businesses uses them for employee vaccine verification?</a:t>
            </a:r>
          </a:p>
          <a:p>
            <a:pPr marL="920750" lvl="2" indent="-342900" defTabSz="4572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000" kern="1200" dirty="0" smtClean="0">
              <a:ea typeface="+mn-ea"/>
            </a:endParaRPr>
          </a:p>
          <a:p>
            <a:pPr marL="571500" lvl="1" indent="-342900" defTabSz="4572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1200" dirty="0" smtClean="0">
                <a:ea typeface="+mn-ea"/>
              </a:rPr>
              <a:t>Similar </a:t>
            </a:r>
            <a:r>
              <a:rPr lang="en-US" kern="1200" dirty="0">
                <a:ea typeface="+mn-ea"/>
              </a:rPr>
              <a:t>vaccine passports have been introduced in Nevada, Hawaii and California</a:t>
            </a:r>
          </a:p>
          <a:p>
            <a:endParaRPr lang="en-US" dirty="0"/>
          </a:p>
        </p:txBody>
      </p:sp>
      <p:pic>
        <p:nvPicPr>
          <p:cNvPr id="1026" name="Picture 2" descr="Launch of 'Excelsior Pass' to help NY state economy with reopening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 r="2800" b="12933"/>
          <a:stretch/>
        </p:blipFill>
        <p:spPr bwMode="auto">
          <a:xfrm>
            <a:off x="6003234" y="0"/>
            <a:ext cx="618876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613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96" y="159026"/>
            <a:ext cx="8432568" cy="871884"/>
          </a:xfrm>
        </p:spPr>
        <p:txBody>
          <a:bodyPr/>
          <a:lstStyle/>
          <a:p>
            <a:r>
              <a:rPr lang="en-US" sz="2400" dirty="0" smtClean="0"/>
              <a:t>Can An Employer </a:t>
            </a:r>
            <a:r>
              <a:rPr lang="en-US" sz="2400" dirty="0" smtClean="0">
                <a:solidFill>
                  <a:srgbClr val="FFC0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Mandate</a:t>
            </a:r>
            <a:r>
              <a:rPr lang="en-US" sz="2400" dirty="0" smtClean="0"/>
              <a:t> Vaccination?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6" y="834887"/>
            <a:ext cx="8218004" cy="602311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EEOC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Guidance: FAQs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K.1. </a:t>
            </a:r>
            <a:r>
              <a:rPr lang="en-US" b="1" dirty="0"/>
              <a:t>  Under the ADA, Title VII, and other federal employment nondiscrimination laws, may an employer require all employees physically entering the workplace to be vaccinated for COVID-19?</a:t>
            </a:r>
            <a:endParaRPr lang="en-US" sz="2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K.5.</a:t>
            </a:r>
            <a:r>
              <a:rPr lang="en-US" b="1" dirty="0"/>
              <a:t> Under the ADA, may an employer require a COVID-19 vaccination for all employees entering the workplace, even though it knows that some employees may not get a vaccine because of a disability</a:t>
            </a:r>
            <a:r>
              <a:rPr lang="en-US" b="1" dirty="0" smtClean="0"/>
              <a:t>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i="1" dirty="0" smtClean="0">
                <a:solidFill>
                  <a:srgbClr val="C00000"/>
                </a:solidFill>
              </a:rPr>
              <a:t>Yes, subject to reasonable accommodation provisions and provided certain requirements are met.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endParaRPr lang="en-US" i="1" dirty="0"/>
          </a:p>
          <a:p>
            <a:pPr>
              <a:lnSpc>
                <a:spcPct val="100000"/>
              </a:lnSpc>
            </a:pPr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/>
              <a:t>employer may require an individual with a disability to meet a qualification standard applied to all </a:t>
            </a:r>
            <a:r>
              <a:rPr lang="en-US" dirty="0" smtClean="0"/>
              <a:t>employees if </a:t>
            </a:r>
            <a:r>
              <a:rPr lang="en-US" dirty="0"/>
              <a:t>the standard is </a:t>
            </a:r>
            <a:r>
              <a:rPr lang="en-US" b="1" dirty="0"/>
              <a:t>job-related</a:t>
            </a:r>
            <a:r>
              <a:rPr lang="en-US" dirty="0"/>
              <a:t> </a:t>
            </a:r>
            <a:r>
              <a:rPr lang="en-US" dirty="0" smtClean="0"/>
              <a:t>  and </a:t>
            </a:r>
            <a:r>
              <a:rPr lang="en-US" dirty="0"/>
              <a:t>consistent with </a:t>
            </a:r>
            <a:r>
              <a:rPr lang="en-US" b="1" dirty="0"/>
              <a:t>business necessity</a:t>
            </a:r>
            <a:r>
              <a:rPr lang="en-US" dirty="0"/>
              <a:t>.  </a:t>
            </a: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If an employee </a:t>
            </a:r>
            <a:r>
              <a:rPr lang="en-US" dirty="0"/>
              <a:t>cannot meet such a safety-related qualification standard because of a disability, the employer </a:t>
            </a:r>
            <a:r>
              <a:rPr lang="en-US" b="1" dirty="0">
                <a:solidFill>
                  <a:srgbClr val="C00000"/>
                </a:solidFill>
              </a:rPr>
              <a:t>may not </a:t>
            </a:r>
            <a:r>
              <a:rPr lang="en-US" dirty="0"/>
              <a:t>require compliance for that employee unless </a:t>
            </a:r>
            <a:r>
              <a:rPr lang="en-US" dirty="0" smtClean="0"/>
              <a:t>the </a:t>
            </a:r>
            <a:r>
              <a:rPr lang="en-US" dirty="0"/>
              <a:t>individual would pose a “direct threat” to the health or safety of the employee or others in the workplace</a:t>
            </a:r>
            <a:r>
              <a:rPr lang="en-US" dirty="0" smtClean="0"/>
              <a:t>.</a:t>
            </a:r>
            <a:endParaRPr lang="en-US" sz="16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951495" y="0"/>
            <a:ext cx="3240505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2000" dirty="0" smtClean="0">
              <a:solidFill>
                <a:srgbClr val="59595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495" y="1597141"/>
            <a:ext cx="3271345" cy="36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33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37" y="0"/>
            <a:ext cx="6210642" cy="625643"/>
          </a:xfrm>
        </p:spPr>
        <p:txBody>
          <a:bodyPr/>
          <a:lstStyle/>
          <a:p>
            <a:r>
              <a:rPr lang="en-US" sz="2800" dirty="0" smtClean="0"/>
              <a:t>Pros and Cons of </a:t>
            </a:r>
            <a:r>
              <a:rPr lang="en-US" sz="2800" dirty="0" smtClean="0">
                <a:solidFill>
                  <a:srgbClr val="FFC0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Mandating</a:t>
            </a:r>
            <a:r>
              <a:rPr lang="en-US" sz="2800" dirty="0" smtClean="0"/>
              <a:t> Vaccination                                                                                  </a:t>
            </a:r>
            <a:endParaRPr lang="en-US" sz="2800" dirty="0">
              <a:solidFill>
                <a:srgbClr val="E696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537" y="805819"/>
            <a:ext cx="8568831" cy="6530742"/>
          </a:xfrm>
        </p:spPr>
        <p:txBody>
          <a:bodyPr numCol="2"/>
          <a:lstStyle/>
          <a:p>
            <a:pPr marL="0" indent="0">
              <a:buNone/>
            </a:pPr>
            <a:r>
              <a:rPr lang="en-US" sz="2200" b="1" dirty="0" err="1" smtClean="0">
                <a:solidFill>
                  <a:srgbClr val="C00000"/>
                </a:solidFill>
              </a:rPr>
              <a:t>EEOC</a:t>
            </a:r>
            <a:r>
              <a:rPr lang="en-US" sz="2200" b="1" dirty="0" smtClean="0">
                <a:solidFill>
                  <a:srgbClr val="C00000"/>
                </a:solidFill>
              </a:rPr>
              <a:t>:  </a:t>
            </a:r>
            <a:r>
              <a:rPr lang="en-US" b="1" dirty="0" smtClean="0">
                <a:solidFill>
                  <a:srgbClr val="C00000"/>
                </a:solidFill>
              </a:rPr>
              <a:t>Employers that mandate vaccination </a:t>
            </a:r>
            <a:r>
              <a:rPr lang="en-US" b="1" u="sng" dirty="0" smtClean="0">
                <a:solidFill>
                  <a:srgbClr val="C00000"/>
                </a:solidFill>
              </a:rPr>
              <a:t>must</a:t>
            </a:r>
            <a:r>
              <a:rPr lang="en-US" b="1" dirty="0" smtClean="0">
                <a:solidFill>
                  <a:srgbClr val="C00000"/>
                </a:solidFill>
              </a:rPr>
              <a:t> seek accommodation if employee refuses to get vaccinated due to disability or a sincerely-held religious belief or practice</a:t>
            </a:r>
          </a:p>
          <a:p>
            <a:r>
              <a:rPr lang="en-US" dirty="0" smtClean="0"/>
              <a:t>Assume religious belief sincerely held</a:t>
            </a:r>
          </a:p>
          <a:p>
            <a:r>
              <a:rPr lang="en-US" dirty="0" smtClean="0"/>
              <a:t>Need to make individual assessment for disability</a:t>
            </a:r>
          </a:p>
          <a:p>
            <a:r>
              <a:rPr lang="en-US" b="1" dirty="0" smtClean="0"/>
              <a:t>Standard: Is reasonable accommodation possible without causing “undue hardship?”</a:t>
            </a:r>
          </a:p>
          <a:p>
            <a:pPr lvl="1"/>
            <a:r>
              <a:rPr lang="en-US" b="1" dirty="0" smtClean="0"/>
              <a:t>Title VII: </a:t>
            </a:r>
            <a:r>
              <a:rPr lang="en-US" dirty="0"/>
              <a:t>more than minimal cost </a:t>
            </a:r>
            <a:r>
              <a:rPr lang="en-US" dirty="0" smtClean="0"/>
              <a:t>or burden</a:t>
            </a:r>
            <a:endParaRPr lang="en-US" b="1" dirty="0"/>
          </a:p>
          <a:p>
            <a:pPr lvl="1"/>
            <a:r>
              <a:rPr lang="en-US" b="1" dirty="0" smtClean="0"/>
              <a:t>ADA: </a:t>
            </a:r>
            <a:r>
              <a:rPr lang="en-US" dirty="0"/>
              <a:t>a significant difficulty or </a:t>
            </a:r>
            <a:r>
              <a:rPr lang="en-US" dirty="0" smtClean="0"/>
              <a:t>expense.</a:t>
            </a:r>
            <a:endParaRPr lang="en-US" b="1" dirty="0"/>
          </a:p>
          <a:p>
            <a:r>
              <a:rPr lang="en-US" dirty="0" smtClean="0"/>
              <a:t>Engage in interactive process             (In NYC, follow rules on “cooperative dialogue”)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If </a:t>
            </a:r>
            <a:r>
              <a:rPr lang="en-US" dirty="0"/>
              <a:t>employee </a:t>
            </a:r>
            <a:r>
              <a:rPr lang="en-US" dirty="0" smtClean="0"/>
              <a:t>is not </a:t>
            </a:r>
            <a:r>
              <a:rPr lang="en-US" dirty="0"/>
              <a:t>in need of </a:t>
            </a:r>
            <a:r>
              <a:rPr lang="en-US" dirty="0" smtClean="0"/>
              <a:t>accommodation</a:t>
            </a:r>
            <a:r>
              <a:rPr lang="en-US" dirty="0"/>
              <a:t>, or if reasonable </a:t>
            </a:r>
            <a:r>
              <a:rPr lang="en-US" sz="1800" dirty="0" smtClean="0"/>
              <a:t>accommodation </a:t>
            </a:r>
            <a:r>
              <a:rPr lang="en-US" sz="1800" dirty="0"/>
              <a:t>is unavailable, employer can discipline or terminate employee who refuses to get </a:t>
            </a:r>
            <a:r>
              <a:rPr lang="en-US" sz="1800" dirty="0" smtClean="0"/>
              <a:t>vaccinated, but best practice may be to seek an accommodation, such as      remote work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CAVEAT: All 3 vaccines have only Emergency Use Authorization </a:t>
            </a:r>
            <a:r>
              <a:rPr lang="en-US" b="1" dirty="0" smtClean="0"/>
              <a:t>–  </a:t>
            </a:r>
            <a:r>
              <a:rPr lang="en-US" b="1" dirty="0"/>
              <a:t>they do not have full authorization or licensure from the </a:t>
            </a:r>
            <a:r>
              <a:rPr lang="en-US" b="1" dirty="0" smtClean="0"/>
              <a:t>FDA</a:t>
            </a:r>
          </a:p>
          <a:p>
            <a:pPr lvl="1"/>
            <a:r>
              <a:rPr lang="en-US" b="1" dirty="0" smtClean="0"/>
              <a:t>BUT NY GUIDANCE: EMPLOYERS CAN MANDATE VACCINATION!! </a:t>
            </a:r>
          </a:p>
          <a:p>
            <a:pPr lvl="2"/>
            <a:r>
              <a:rPr lang="en-US" dirty="0" smtClean="0"/>
              <a:t>Could still be challenged using </a:t>
            </a:r>
            <a:r>
              <a:rPr lang="en-US" dirty="0" err="1" smtClean="0"/>
              <a:t>EUA</a:t>
            </a:r>
            <a:r>
              <a:rPr lang="en-US" dirty="0" smtClean="0"/>
              <a:t> argument (State does not authority to mandate an </a:t>
            </a:r>
            <a:r>
              <a:rPr lang="en-US" dirty="0" err="1" smtClean="0"/>
              <a:t>EUA</a:t>
            </a:r>
            <a:r>
              <a:rPr lang="en-US" dirty="0" smtClean="0"/>
              <a:t> vaccine )</a:t>
            </a:r>
          </a:p>
          <a:p>
            <a:pPr lvl="1"/>
            <a:r>
              <a:rPr lang="en-US" dirty="0" smtClean="0"/>
              <a:t>Some employers beginning to mandate vaccination for employees, e.g., producers of “Hamilton”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252" y="0"/>
            <a:ext cx="2951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96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7" y="261257"/>
            <a:ext cx="11190820" cy="769653"/>
          </a:xfrm>
        </p:spPr>
        <p:txBody>
          <a:bodyPr/>
          <a:lstStyle/>
          <a:p>
            <a:r>
              <a:rPr lang="en-US" sz="2800" dirty="0" smtClean="0"/>
              <a:t>Pros and Cons of </a:t>
            </a:r>
            <a:r>
              <a:rPr lang="en-US" sz="2800" dirty="0" smtClean="0">
                <a:solidFill>
                  <a:srgbClr val="FFC0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Mandating</a:t>
            </a:r>
            <a:r>
              <a:rPr lang="en-US" sz="2800" dirty="0" smtClean="0"/>
              <a:t> Vaccination (cont’d)</a:t>
            </a:r>
            <a:r>
              <a:rPr lang="en-US" dirty="0" smtClean="0"/>
              <a:t>                                                                          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067" y="1030910"/>
            <a:ext cx="6802362" cy="5500519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If vaccination not mandated and unvaccinated employees allowed in workplace:                                          </a:t>
            </a:r>
          </a:p>
          <a:p>
            <a:pPr lvl="2"/>
            <a:r>
              <a:rPr lang="en-US" dirty="0" smtClean="0"/>
              <a:t>Violation of OSHA General Duty clause?</a:t>
            </a:r>
          </a:p>
          <a:p>
            <a:pPr lvl="2"/>
            <a:r>
              <a:rPr lang="en-US" dirty="0" smtClean="0"/>
              <a:t>Potential liability to others who contract virus from unvaccinated worker?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How will you know if employee is vaccinated? </a:t>
            </a:r>
          </a:p>
          <a:p>
            <a:pPr lvl="2"/>
            <a:r>
              <a:rPr lang="en-US" dirty="0" smtClean="0"/>
              <a:t>Certain “proof” may implicate employee privacy rights under ADA and other laws – but </a:t>
            </a:r>
            <a:r>
              <a:rPr lang="en-US" dirty="0" err="1" smtClean="0"/>
              <a:t>EEOC</a:t>
            </a:r>
            <a:r>
              <a:rPr lang="en-US" dirty="0" smtClean="0"/>
              <a:t> and NY Guidance on avoiding this pitfall</a:t>
            </a:r>
          </a:p>
          <a:p>
            <a:pPr lvl="2"/>
            <a:r>
              <a:rPr lang="en-US" dirty="0" smtClean="0"/>
              <a:t>Some states ban vaccine “passports,” e.g., FL, TX, </a:t>
            </a:r>
            <a:r>
              <a:rPr lang="en-US" b="1" dirty="0" smtClean="0"/>
              <a:t>BUT ALLOWED IN NY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Could strict mandatory vaccination policy create a PR headache (and possible legal exposure) ?</a:t>
            </a:r>
          </a:p>
          <a:p>
            <a:pPr lvl="2"/>
            <a:r>
              <a:rPr lang="en-US" dirty="0" smtClean="0"/>
              <a:t>Allow reasonable accommodations for other reasons besides disability and religious beliefs? (NY Times story)</a:t>
            </a:r>
          </a:p>
          <a:p>
            <a:pPr lvl="2"/>
            <a:r>
              <a:rPr lang="en-US" dirty="0" smtClean="0"/>
              <a:t> For example, WFH, regular testing, and masking and social  distancing at the workplace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NEED FOR CONSISTENT ENFORCEMENT OF ALL ASPECTS OF POLICY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715" y="0"/>
            <a:ext cx="435428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6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6" y="168442"/>
            <a:ext cx="6968514" cy="862468"/>
          </a:xfrm>
        </p:spPr>
        <p:txBody>
          <a:bodyPr/>
          <a:lstStyle/>
          <a:p>
            <a:r>
              <a:rPr lang="en-US" sz="2800" dirty="0" smtClean="0"/>
              <a:t>Pros and Cons of </a:t>
            </a:r>
            <a:r>
              <a:rPr lang="en-US" sz="2800" dirty="0" smtClean="0">
                <a:solidFill>
                  <a:srgbClr val="E696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Voluntary</a:t>
            </a:r>
            <a:r>
              <a:rPr lang="en-US" sz="2800" dirty="0" smtClean="0"/>
              <a:t> Vaccination Policy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5662"/>
            <a:ext cx="8209547" cy="5462337"/>
          </a:xfrm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The key “pro”:  Avoid potential legal risks implicated in a </a:t>
            </a:r>
            <a:r>
              <a:rPr lang="en-US" sz="2400" b="1" dirty="0" smtClean="0">
                <a:solidFill>
                  <a:srgbClr val="C00000"/>
                </a:solidFill>
              </a:rPr>
              <a:t>mandatory vaccination </a:t>
            </a:r>
            <a:r>
              <a:rPr lang="en-US" sz="2400" b="1" dirty="0">
                <a:solidFill>
                  <a:srgbClr val="C00000"/>
                </a:solidFill>
              </a:rPr>
              <a:t>policy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BUT</a:t>
            </a:r>
            <a:r>
              <a:rPr lang="en-US" sz="2400" b="1" dirty="0"/>
              <a:t>:</a:t>
            </a:r>
          </a:p>
          <a:p>
            <a:pPr marL="920742" lvl="2" indent="-342900"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Is there potential OSHA violation and liability to others</a:t>
            </a:r>
            <a:r>
              <a:rPr lang="en-US" sz="2000" dirty="0" smtClean="0"/>
              <a:t>?</a:t>
            </a:r>
          </a:p>
          <a:p>
            <a:pPr marL="920742" lvl="2" indent="-342900">
              <a:lnSpc>
                <a:spcPct val="110000"/>
              </a:lnSpc>
              <a:spcBef>
                <a:spcPts val="0"/>
              </a:spcBef>
            </a:pPr>
            <a:endParaRPr lang="en-US" sz="2000" dirty="0"/>
          </a:p>
          <a:p>
            <a:pPr marL="920742" lvl="2" indent="-342900"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What if vaccinated employees refuse to work near unvaccinated </a:t>
            </a:r>
            <a:r>
              <a:rPr lang="en-US" sz="2000" dirty="0" smtClean="0"/>
              <a:t>               co-workers?</a:t>
            </a:r>
          </a:p>
          <a:p>
            <a:pPr marL="920742" lvl="2" indent="-342900">
              <a:lnSpc>
                <a:spcPct val="110000"/>
              </a:lnSpc>
              <a:spcBef>
                <a:spcPts val="0"/>
              </a:spcBef>
            </a:pPr>
            <a:endParaRPr lang="en-US" sz="2000" dirty="0"/>
          </a:p>
          <a:p>
            <a:pPr marL="920742" lvl="2" indent="-342900"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Will clients, customers, vendors, etc. stay away?</a:t>
            </a:r>
          </a:p>
          <a:p>
            <a:pPr marL="277805" lvl="1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295" y="0"/>
            <a:ext cx="3697705" cy="6858000"/>
          </a:xfrm>
          <a:prstGeom prst="rect">
            <a:avLst/>
          </a:prstGeom>
          <a:solidFill>
            <a:srgbClr val="E69614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980" y="1030910"/>
            <a:ext cx="3718882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27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7" y="192505"/>
            <a:ext cx="5989246" cy="1377877"/>
          </a:xfrm>
        </p:spPr>
        <p:txBody>
          <a:bodyPr/>
          <a:lstStyle/>
          <a:p>
            <a:r>
              <a:rPr lang="en-US" sz="2400" dirty="0" smtClean="0">
                <a:solidFill>
                  <a:srgbClr val="E696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dirty="0" smtClean="0">
                <a:solidFill>
                  <a:srgbClr val="E696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rgbClr val="E696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/>
              <a:t>COVID-19 in 2021: Navigating Return-to-Office                                                                                                      Issues in the ‘Next Normal’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066" y="1570382"/>
            <a:ext cx="7122307" cy="528761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   2021’s </a:t>
            </a:r>
            <a:r>
              <a:rPr lang="en-US" sz="2400" b="1" dirty="0">
                <a:solidFill>
                  <a:srgbClr val="C00000"/>
                </a:solidFill>
              </a:rPr>
              <a:t>N</a:t>
            </a:r>
            <a:r>
              <a:rPr lang="en-US" sz="2400" b="1" dirty="0" smtClean="0">
                <a:solidFill>
                  <a:srgbClr val="C00000"/>
                </a:solidFill>
              </a:rPr>
              <a:t>ew </a:t>
            </a:r>
            <a:r>
              <a:rPr lang="en-US" sz="2400" b="1" dirty="0">
                <a:solidFill>
                  <a:srgbClr val="C00000"/>
                </a:solidFill>
              </a:rPr>
              <a:t>P</a:t>
            </a:r>
            <a:r>
              <a:rPr lang="en-US" sz="2400" b="1" dirty="0" smtClean="0">
                <a:solidFill>
                  <a:srgbClr val="C00000"/>
                </a:solidFill>
              </a:rPr>
              <a:t>erspective</a:t>
            </a:r>
            <a:r>
              <a:rPr lang="en-US" sz="2400" b="1" dirty="0">
                <a:solidFill>
                  <a:srgbClr val="C00000"/>
                </a:solidFill>
              </a:rPr>
              <a:t>:</a:t>
            </a:r>
          </a:p>
          <a:p>
            <a:r>
              <a:rPr lang="en-US" b="1" dirty="0" smtClean="0"/>
              <a:t>Business probably will not </a:t>
            </a:r>
            <a:r>
              <a:rPr lang="en-US" b="1" dirty="0"/>
              <a:t>go back to the old </a:t>
            </a:r>
            <a:r>
              <a:rPr lang="en-US" b="1" dirty="0" smtClean="0"/>
              <a:t>normal</a:t>
            </a:r>
          </a:p>
          <a:p>
            <a:pPr lvl="1"/>
            <a:r>
              <a:rPr lang="en-US" dirty="0" smtClean="0"/>
              <a:t>“Post-pandemic” era is not likely to be the same as old normal</a:t>
            </a:r>
          </a:p>
          <a:p>
            <a:pPr lvl="2"/>
            <a:r>
              <a:rPr lang="en-US" dirty="0" smtClean="0"/>
              <a:t>Some changes seem here to stay, e.g.,</a:t>
            </a:r>
          </a:p>
          <a:p>
            <a:pPr lvl="3"/>
            <a:r>
              <a:rPr lang="en-US" dirty="0" smtClean="0"/>
              <a:t>Greater focus on workplace health and safety</a:t>
            </a:r>
          </a:p>
          <a:p>
            <a:pPr lvl="3"/>
            <a:r>
              <a:rPr lang="en-US" dirty="0" smtClean="0"/>
              <a:t>Greater acceptance of remote work – in some form </a:t>
            </a:r>
          </a:p>
          <a:p>
            <a:r>
              <a:rPr lang="en-US" b="1" dirty="0" smtClean="0"/>
              <a:t>Not </a:t>
            </a:r>
            <a:r>
              <a:rPr lang="en-US" b="1" dirty="0"/>
              <a:t>quite at the new normal </a:t>
            </a:r>
            <a:r>
              <a:rPr lang="en-US" b="1" dirty="0" smtClean="0"/>
              <a:t>phase</a:t>
            </a:r>
          </a:p>
          <a:p>
            <a:pPr lvl="1"/>
            <a:r>
              <a:rPr lang="en-US" dirty="0" smtClean="0"/>
              <a:t>So much we don’t know yet, e.g.,</a:t>
            </a:r>
          </a:p>
          <a:p>
            <a:pPr lvl="2"/>
            <a:r>
              <a:rPr lang="en-US" dirty="0" smtClean="0"/>
              <a:t>How long virus will remain a central concern</a:t>
            </a:r>
          </a:p>
          <a:p>
            <a:pPr lvl="2"/>
            <a:r>
              <a:rPr lang="en-US" dirty="0" smtClean="0"/>
              <a:t>Will broadening of accommodation rules become permanent?</a:t>
            </a:r>
          </a:p>
          <a:p>
            <a:pPr lvl="2"/>
            <a:r>
              <a:rPr lang="en-US" dirty="0" smtClean="0"/>
              <a:t>Is expansion of paid leave the future?</a:t>
            </a:r>
          </a:p>
          <a:p>
            <a:pPr lvl="2"/>
            <a:r>
              <a:rPr lang="en-US" dirty="0" smtClean="0"/>
              <a:t> Greater focus on caregivers, getting women back in the workforce?</a:t>
            </a:r>
          </a:p>
          <a:p>
            <a:r>
              <a:rPr lang="en-US" b="1" dirty="0" smtClean="0"/>
              <a:t>In the </a:t>
            </a:r>
            <a:r>
              <a:rPr lang="en-US" b="1" dirty="0"/>
              <a:t>“next” </a:t>
            </a:r>
            <a:r>
              <a:rPr lang="en-US" b="1" dirty="0" smtClean="0"/>
              <a:t>normal – between old normal and new normal</a:t>
            </a:r>
          </a:p>
          <a:p>
            <a:pPr lvl="1"/>
            <a:r>
              <a:rPr lang="en-US" sz="1600" dirty="0"/>
              <a:t>V</a:t>
            </a:r>
            <a:r>
              <a:rPr lang="en-US" sz="1600" dirty="0" smtClean="0"/>
              <a:t>accines allowing gradual exit out of lockdown, but much remains unsettled, e.g., global containment, new strains, the post-pandemic economy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372" y="-1"/>
            <a:ext cx="457862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49" y="152399"/>
            <a:ext cx="8070183" cy="878511"/>
          </a:xfrm>
        </p:spPr>
        <p:txBody>
          <a:bodyPr/>
          <a:lstStyle/>
          <a:p>
            <a:r>
              <a:rPr lang="en-US" sz="2600" dirty="0" smtClean="0"/>
              <a:t>Is Voluntary Policy Plus Encouragement, e.g., Incentives,             a Good Compromise?</a:t>
            </a:r>
            <a:br>
              <a:rPr lang="en-US" sz="26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/>
              <a:t/>
            </a:r>
            <a:br>
              <a:rPr lang="en-US" sz="2600" dirty="0"/>
            </a:b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537" y="1352550"/>
            <a:ext cx="7585988" cy="5505449"/>
          </a:xfrm>
        </p:spPr>
        <p:txBody>
          <a:bodyPr/>
          <a:lstStyle/>
          <a:p>
            <a:pPr marL="0" indent="-4920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Can Employers Incentivize Employees to Get Vaccinated?</a:t>
            </a:r>
          </a:p>
          <a:p>
            <a:pPr marL="0" indent="-4920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  </a:t>
            </a:r>
            <a:r>
              <a:rPr lang="en-US" sz="2400" b="1" i="1" dirty="0" smtClean="0"/>
              <a:t>Yes, if incentive is not so substantial as to be </a:t>
            </a:r>
            <a:r>
              <a:rPr lang="en-US" sz="2400" b="1" i="1" u="sng" dirty="0" smtClean="0"/>
              <a:t>coercive</a:t>
            </a:r>
            <a:r>
              <a:rPr lang="en-US" sz="2400" b="1" i="1" dirty="0" smtClean="0"/>
              <a:t>.</a:t>
            </a:r>
            <a:r>
              <a:rPr lang="en-US" dirty="0"/>
              <a:t> </a:t>
            </a:r>
            <a:endParaRPr lang="en-US" dirty="0" smtClean="0"/>
          </a:p>
          <a:p>
            <a:pPr marL="0" indent="-4920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	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0" indent="-49205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Is </a:t>
            </a:r>
            <a:r>
              <a:rPr lang="en-US" sz="2400" b="1" dirty="0">
                <a:solidFill>
                  <a:srgbClr val="C00000"/>
                </a:solidFill>
              </a:rPr>
              <a:t>value of incentive really an </a:t>
            </a:r>
            <a:r>
              <a:rPr lang="en-US" sz="2400" b="1" dirty="0" smtClean="0">
                <a:solidFill>
                  <a:srgbClr val="C00000"/>
                </a:solidFill>
              </a:rPr>
              <a:t>issue at this point?</a:t>
            </a:r>
          </a:p>
          <a:p>
            <a:pPr marL="920742" lvl="2" indent="-342900"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NY </a:t>
            </a:r>
            <a:r>
              <a:rPr lang="en-US" sz="1800" dirty="0"/>
              <a:t>mandates paid vaccination leave – </a:t>
            </a:r>
            <a:r>
              <a:rPr lang="en-US" sz="1800" dirty="0" smtClean="0"/>
              <a:t>incentive?</a:t>
            </a:r>
          </a:p>
          <a:p>
            <a:pPr marL="920742" lvl="2" indent="-342900"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Biden </a:t>
            </a:r>
            <a:r>
              <a:rPr lang="en-US" sz="1800" dirty="0"/>
              <a:t>urging covered employers to encourage workers to take </a:t>
            </a:r>
            <a:r>
              <a:rPr lang="en-US" sz="1800" dirty="0" err="1"/>
              <a:t>ARPA</a:t>
            </a:r>
            <a:r>
              <a:rPr lang="en-US" sz="1800" dirty="0"/>
              <a:t> paid leave for vaccination </a:t>
            </a:r>
            <a:endParaRPr lang="en-US" sz="1800" dirty="0" smtClean="0"/>
          </a:p>
          <a:p>
            <a:pPr marL="1254108" lvl="3" indent="-342900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In support of this campaign, Treasury </a:t>
            </a:r>
            <a:r>
              <a:rPr lang="en-US" dirty="0"/>
              <a:t>Department guidance on </a:t>
            </a:r>
            <a:r>
              <a:rPr lang="en-US" dirty="0" err="1"/>
              <a:t>ARPA</a:t>
            </a:r>
            <a:r>
              <a:rPr lang="en-US" dirty="0"/>
              <a:t> paid </a:t>
            </a:r>
            <a:r>
              <a:rPr lang="en-US" dirty="0" smtClean="0"/>
              <a:t>leave suggests</a:t>
            </a:r>
            <a:r>
              <a:rPr lang="en-US" b="1" i="1" dirty="0" smtClean="0"/>
              <a:t>: </a:t>
            </a:r>
            <a:r>
              <a:rPr lang="en-US" b="1" i="1" dirty="0"/>
              <a:t>“For example, if an eligible employer offers employees a paid day off in order to get vaccinated, the employer can receive a tax credit</a:t>
            </a:r>
            <a:r>
              <a:rPr lang="en-US" b="1" i="1" dirty="0" smtClean="0"/>
              <a:t>…”</a:t>
            </a:r>
          </a:p>
          <a:p>
            <a:pPr marL="920742" lvl="2" indent="-342900">
              <a:lnSpc>
                <a:spcPct val="100000"/>
              </a:lnSpc>
              <a:spcBef>
                <a:spcPts val="0"/>
              </a:spcBef>
            </a:pPr>
            <a:r>
              <a:rPr lang="en-US" sz="1800" b="1" dirty="0"/>
              <a:t>Following </a:t>
            </a:r>
            <a:r>
              <a:rPr lang="en-US" sz="1800" b="1" dirty="0" smtClean="0"/>
              <a:t>lead of other </a:t>
            </a:r>
            <a:r>
              <a:rPr lang="en-US" sz="1800" b="1" dirty="0"/>
              <a:t>states, NY is </a:t>
            </a:r>
            <a:r>
              <a:rPr lang="en-US" sz="1800" b="1" dirty="0" smtClean="0"/>
              <a:t>offering </a:t>
            </a:r>
            <a:r>
              <a:rPr lang="en-US" sz="1800" b="1" dirty="0"/>
              <a:t>more blatant incentives, e.g., lottery!</a:t>
            </a:r>
          </a:p>
          <a:p>
            <a:pPr marL="920742" lvl="2" indent="-342900">
              <a:lnSpc>
                <a:spcPct val="100000"/>
              </a:lnSpc>
              <a:spcBef>
                <a:spcPts val="0"/>
              </a:spcBef>
            </a:pPr>
            <a:endParaRPr lang="en-US" sz="18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232" y="-595"/>
            <a:ext cx="4048095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68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296" y="159026"/>
            <a:ext cx="8432568" cy="871884"/>
          </a:xfrm>
        </p:spPr>
        <p:txBody>
          <a:bodyPr/>
          <a:lstStyle/>
          <a:p>
            <a:r>
              <a:rPr lang="en-US" sz="2600" dirty="0" smtClean="0"/>
              <a:t>Is It Unlawful to Ask Employees if They’ve Been Vaccinated?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6" y="834887"/>
            <a:ext cx="8218004" cy="602311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C00000"/>
                </a:solidFill>
              </a:rPr>
              <a:t>EEOC FAQs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K.9.  Under the ADA, is it a “disability-related inquiry” for an employer to inquire about or request documentation or other confirmation that an employee obtained the COVID-19 vaccine from a third party in the community, such as a pharmacy, personal health care provider, or public clinic? </a:t>
            </a:r>
            <a:endParaRPr lang="en-US" b="1" dirty="0" smtClean="0"/>
          </a:p>
          <a:p>
            <a:r>
              <a:rPr lang="en-US" sz="2400" b="1" i="1" dirty="0" smtClean="0">
                <a:solidFill>
                  <a:srgbClr val="C00000"/>
                </a:solidFill>
              </a:rPr>
              <a:t>No</a:t>
            </a:r>
            <a:r>
              <a:rPr lang="en-US" sz="2400" b="1" i="1" dirty="0">
                <a:solidFill>
                  <a:srgbClr val="C00000"/>
                </a:solidFill>
              </a:rPr>
              <a:t>.</a:t>
            </a:r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dirty="0"/>
              <a:t>No.  When an employer asks employees whether they obtained a COVID-19 vaccine from a third party in the community, </a:t>
            </a:r>
            <a:r>
              <a:rPr lang="en-US" dirty="0" smtClean="0"/>
              <a:t>the </a:t>
            </a:r>
            <a:r>
              <a:rPr lang="en-US" dirty="0"/>
              <a:t>employer is not asking a question that is likely to disclose the existence of a disability; there are many reasons an employee may not show documentation or other confirmation of vaccination in the community besides having a disability. </a:t>
            </a:r>
            <a:r>
              <a:rPr lang="en-US" dirty="0" smtClean="0"/>
              <a:t>..</a:t>
            </a:r>
            <a:endParaRPr lang="en-US" dirty="0"/>
          </a:p>
          <a:p>
            <a:r>
              <a:rPr lang="en-US" dirty="0"/>
              <a:t>However, documentation or other confirmation of vaccination provided by the employee to the employer is medical information about the employee and must be kept confidential.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NY Guidance: Employers can ask for proof of vaccination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51495" y="0"/>
            <a:ext cx="3240505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2000" dirty="0" smtClean="0">
              <a:solidFill>
                <a:srgbClr val="59595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495" y="1597141"/>
            <a:ext cx="3271345" cy="36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339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69" y="235480"/>
            <a:ext cx="8538631" cy="795429"/>
          </a:xfrm>
        </p:spPr>
        <p:txBody>
          <a:bodyPr/>
          <a:lstStyle/>
          <a:p>
            <a:r>
              <a:rPr lang="en-US" sz="2800" dirty="0" smtClean="0"/>
              <a:t>Thoughts on Adopting a </a:t>
            </a:r>
            <a:r>
              <a:rPr lang="en-US" sz="2800" dirty="0" err="1" smtClean="0"/>
              <a:t>RTO</a:t>
            </a:r>
            <a:r>
              <a:rPr lang="en-US" sz="2800" dirty="0" smtClean="0"/>
              <a:t> Vaccination Policy in NY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469" y="1030909"/>
            <a:ext cx="8805331" cy="5827091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 err="1" smtClean="0"/>
              <a:t>NYS</a:t>
            </a:r>
            <a:r>
              <a:rPr lang="en-US" sz="2200" b="1" dirty="0" smtClean="0"/>
              <a:t> Guidance provides a useful roadmap for creating a policy that avoids many legal and practical pitfalls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Keep masking, social distancing, and at least some capacity limits IN PLACE for the time being, with one exception: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Employees who prefer not to mask, etc. may submit proof of vaccination if they so choose </a:t>
            </a:r>
          </a:p>
          <a:p>
            <a:pPr lvl="1"/>
            <a:r>
              <a:rPr lang="en-US" dirty="0" smtClean="0"/>
              <a:t>Inform employees that the policy will be revisited when (as </a:t>
            </a:r>
            <a:r>
              <a:rPr lang="en-US" dirty="0" err="1" smtClean="0"/>
              <a:t>NYS</a:t>
            </a:r>
            <a:r>
              <a:rPr lang="en-US" dirty="0" smtClean="0"/>
              <a:t> Guidance suggests) “more people are vaccinated”</a:t>
            </a:r>
          </a:p>
          <a:p>
            <a:r>
              <a:rPr lang="en-US" sz="1800" dirty="0" smtClean="0"/>
              <a:t>Puts onus on State Guidance</a:t>
            </a:r>
            <a:r>
              <a:rPr lang="en-US" sz="1800" dirty="0"/>
              <a:t>: the NY </a:t>
            </a:r>
            <a:r>
              <a:rPr lang="en-US" sz="1800" dirty="0" err="1"/>
              <a:t>DOH</a:t>
            </a:r>
            <a:r>
              <a:rPr lang="en-US" sz="1800" dirty="0"/>
              <a:t> “strongly recommends masks and six feet of social distancing in indoor settings where vaccination status of individuals is unknown</a:t>
            </a:r>
            <a:r>
              <a:rPr lang="en-US" sz="1800" dirty="0" smtClean="0"/>
              <a:t>”</a:t>
            </a:r>
          </a:p>
          <a:p>
            <a:r>
              <a:rPr lang="en-US" b="1" dirty="0" smtClean="0"/>
              <a:t>Benefits of this approach:</a:t>
            </a:r>
          </a:p>
          <a:p>
            <a:pPr lvl="1"/>
            <a:r>
              <a:rPr lang="en-US" dirty="0" smtClean="0"/>
              <a:t>Helps to avoid some potential legal and practical issues inherent in both a mandatory and voluntary vaccination policy, e.g.,</a:t>
            </a:r>
          </a:p>
          <a:p>
            <a:pPr lvl="2"/>
            <a:r>
              <a:rPr lang="en-US" dirty="0" smtClean="0"/>
              <a:t>What to do about: accommodation requests, employees who refuse to vaccinate or work with unvaccinated/unmasked co-workers, stigmatizing unvaccinated employees, stigmatizing vaccinated workers who still want to mask up and socially distance, etc.</a:t>
            </a:r>
          </a:p>
          <a:p>
            <a:pPr lvl="1"/>
            <a:r>
              <a:rPr lang="en-US" dirty="0" smtClean="0"/>
              <a:t>Can still seek to incentivize employees to get vaccinated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marL="284156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052" y="0"/>
            <a:ext cx="2901948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956" y="1030910"/>
            <a:ext cx="2908044" cy="50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605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cs typeface="Geneva"/>
              </a:rPr>
              <a:t>Questions</a:t>
            </a:r>
            <a:endParaRPr lang="en-US" dirty="0"/>
          </a:p>
        </p:txBody>
      </p:sp>
      <p:pic>
        <p:nvPicPr>
          <p:cNvPr id="4" name="Picture 2" descr="C:\Users\sgross\Desktop\question mark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60" y="1773828"/>
            <a:ext cx="3592009" cy="359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5182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Please Note: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 bwMode="auto">
          <a:xfrm>
            <a:off x="655846" y="1109893"/>
            <a:ext cx="10922349" cy="5145864"/>
          </a:xfrm>
          <a:prstGeom prst="ellipse">
            <a:avLst/>
          </a:prstGeom>
          <a:solidFill>
            <a:srgbClr val="41748D"/>
          </a:solidFill>
          <a:ln w="76200">
            <a:solidFill>
              <a:srgbClr val="FFC055"/>
            </a:solidFill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buNone/>
            </a:pPr>
            <a:endParaRPr lang="en-US" sz="1800" dirty="0">
              <a:solidFill>
                <a:srgbClr val="FFFFFF"/>
              </a:solidFill>
              <a:latin typeface="Calibri"/>
              <a:cs typeface="Geneva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FFFF"/>
                </a:solidFill>
                <a:latin typeface="Calibri"/>
                <a:cs typeface="Geneva" charset="0"/>
              </a:rPr>
              <a:t>This presentation has been provided for 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cs typeface="Geneva" charset="0"/>
              </a:rPr>
              <a:t>informational 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Geneva" charset="0"/>
              </a:rPr>
              <a:t>purposes only and is not intended </a:t>
            </a:r>
            <a:r>
              <a:rPr lang="en-US" sz="2400" b="1" dirty="0" smtClean="0">
                <a:solidFill>
                  <a:srgbClr val="FFFFFF"/>
                </a:solidFill>
                <a:latin typeface="Calibri"/>
                <a:cs typeface="Geneva" charset="0"/>
              </a:rPr>
              <a:t>and 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Geneva" charset="0"/>
              </a:rPr>
              <a:t>should not be construed to constitute legal advice.  Please consult your attorneys in connection with any fact-specific situation under federal, state, and/or local laws that may impose additional obligations on  you and your company.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>
              <a:solidFill>
                <a:srgbClr val="FFFFFF"/>
              </a:solidFill>
              <a:latin typeface="Calibri"/>
              <a:cs typeface="Geneva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rgbClr val="FFFFFF"/>
                </a:solidFill>
                <a:latin typeface="Calibri"/>
                <a:cs typeface="Geneva" charset="0"/>
              </a:rPr>
              <a:t>Attorney Advertising</a:t>
            </a:r>
          </a:p>
        </p:txBody>
      </p:sp>
    </p:spTree>
    <p:extLst>
      <p:ext uri="{BB962C8B-B14F-4D97-AF65-F5344CB8AC3E}">
        <p14:creationId xmlns:p14="http://schemas.microsoft.com/office/powerpoint/2010/main" val="298072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641432" y="1417307"/>
            <a:ext cx="5166733" cy="3479110"/>
          </a:xfrm>
        </p:spPr>
        <p:txBody>
          <a:bodyPr/>
          <a:lstStyle/>
          <a:p>
            <a:pPr algn="ctr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Creating </a:t>
            </a:r>
            <a:r>
              <a:rPr lang="en-US" sz="4000" dirty="0"/>
              <a:t>or Revising a </a:t>
            </a:r>
            <a:r>
              <a:rPr lang="en-US" sz="4000" dirty="0" smtClean="0"/>
              <a:t>Return-to-Office </a:t>
            </a:r>
            <a:r>
              <a:rPr lang="en-US" sz="4000" dirty="0"/>
              <a:t>Plan: The Big Picture and a Deep Dive on Remote Work Issues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2793"/>
            <a:ext cx="6296891" cy="39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1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29" y="198783"/>
            <a:ext cx="11370154" cy="632491"/>
          </a:xfrm>
        </p:spPr>
        <p:txBody>
          <a:bodyPr/>
          <a:lstStyle/>
          <a:p>
            <a:r>
              <a:rPr lang="en-US" sz="2600" dirty="0" smtClean="0"/>
              <a:t>Considerations Before Employees Arrive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729" y="831274"/>
            <a:ext cx="7938653" cy="602672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Bringing back the workforce</a:t>
            </a:r>
          </a:p>
          <a:p>
            <a:r>
              <a:rPr lang="en-US" sz="1800" dirty="0" smtClean="0"/>
              <a:t>Phased-in or “soft” </a:t>
            </a:r>
            <a:r>
              <a:rPr lang="en-US" sz="1800" dirty="0"/>
              <a:t>reopening? Recommended!</a:t>
            </a:r>
          </a:p>
          <a:p>
            <a:r>
              <a:rPr lang="en-US" sz="1800" dirty="0"/>
              <a:t>Voluntary? If so:</a:t>
            </a:r>
          </a:p>
          <a:p>
            <a:pPr lvl="1"/>
            <a:r>
              <a:rPr lang="en-US" dirty="0"/>
              <a:t>Questionnaires?</a:t>
            </a:r>
          </a:p>
          <a:p>
            <a:pPr lvl="1"/>
            <a:r>
              <a:rPr lang="en-US" dirty="0"/>
              <a:t>Who does/does not want to return right away?</a:t>
            </a:r>
          </a:p>
          <a:p>
            <a:pPr lvl="1"/>
            <a:r>
              <a:rPr lang="en-US" dirty="0"/>
              <a:t>How will you handle high-risk employees who do/do not want to return?</a:t>
            </a:r>
          </a:p>
          <a:p>
            <a:r>
              <a:rPr lang="en-US" sz="1800" dirty="0"/>
              <a:t>Instruct employees who are successfully teleworking to continue to do so?</a:t>
            </a:r>
          </a:p>
          <a:p>
            <a:r>
              <a:rPr lang="en-US" sz="1800" dirty="0"/>
              <a:t>Consider part-time telework/part-time onsite</a:t>
            </a:r>
            <a:r>
              <a:rPr lang="en-US" sz="1800" dirty="0" smtClean="0"/>
              <a:t>? (Discussed later)</a:t>
            </a:r>
            <a:endParaRPr lang="en-US" sz="1800" dirty="0"/>
          </a:p>
          <a:p>
            <a:r>
              <a:rPr lang="en-US" sz="1800" dirty="0"/>
              <a:t>Stagger day/week schedules, e.g., Teams A, B, C work alternating days/weeks?</a:t>
            </a:r>
          </a:p>
          <a:p>
            <a:r>
              <a:rPr lang="en-US" sz="1800" dirty="0"/>
              <a:t>Vaccinations: Voluntary or mandatory? (Discussed later)</a:t>
            </a:r>
          </a:p>
          <a:p>
            <a:r>
              <a:rPr lang="en-US" b="1" dirty="0">
                <a:solidFill>
                  <a:srgbClr val="C00000"/>
                </a:solidFill>
              </a:rPr>
              <a:t>Training for all employees and managers</a:t>
            </a:r>
          </a:p>
          <a:p>
            <a:pPr lvl="1"/>
            <a:r>
              <a:rPr lang="en-US" dirty="0"/>
              <a:t>New </a:t>
            </a:r>
            <a:r>
              <a:rPr lang="en-US" dirty="0" smtClean="0"/>
              <a:t>health and safety protocols</a:t>
            </a:r>
            <a:endParaRPr lang="en-US" dirty="0"/>
          </a:p>
          <a:p>
            <a:pPr lvl="1"/>
            <a:r>
              <a:rPr lang="en-US" dirty="0"/>
              <a:t>New company </a:t>
            </a:r>
            <a:r>
              <a:rPr lang="en-US" dirty="0" smtClean="0"/>
              <a:t>policies/procedures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Changes to the office</a:t>
            </a:r>
          </a:p>
          <a:p>
            <a:pPr lvl="1"/>
            <a:r>
              <a:rPr lang="en-US" dirty="0" smtClean="0"/>
              <a:t>To align with health and safety protocols and/or hybrid remote work plan</a:t>
            </a:r>
            <a:endParaRPr lang="en-US" dirty="0"/>
          </a:p>
          <a:p>
            <a:pPr marL="284163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14" t="5264" r="4886" b="10175"/>
          <a:stretch/>
        </p:blipFill>
        <p:spPr>
          <a:xfrm>
            <a:off x="8250382" y="0"/>
            <a:ext cx="3994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0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6" y="139148"/>
            <a:ext cx="11417188" cy="536713"/>
          </a:xfrm>
        </p:spPr>
        <p:txBody>
          <a:bodyPr/>
          <a:lstStyle/>
          <a:p>
            <a:r>
              <a:rPr lang="en-US" sz="2800" dirty="0" smtClean="0"/>
              <a:t>Considerations Before Employees Arrive (cont’d)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696" y="815009"/>
            <a:ext cx="11417188" cy="6042991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Create a Return-to-Office Management Team</a:t>
            </a:r>
          </a:p>
          <a:p>
            <a:pPr lvl="1"/>
            <a:r>
              <a:rPr lang="en-US" dirty="0"/>
              <a:t>Include: HR, IT, Legal, Security, </a:t>
            </a:r>
            <a:r>
              <a:rPr lang="en-US" dirty="0" smtClean="0"/>
              <a:t>Office </a:t>
            </a:r>
            <a:r>
              <a:rPr lang="en-US" dirty="0"/>
              <a:t>Management, </a:t>
            </a:r>
            <a:r>
              <a:rPr lang="en-US" dirty="0" smtClean="0"/>
              <a:t>etc.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Identify </a:t>
            </a:r>
            <a:r>
              <a:rPr lang="en-US" b="1" dirty="0">
                <a:solidFill>
                  <a:srgbClr val="C00000"/>
                </a:solidFill>
              </a:rPr>
              <a:t>who will oversee each aspect of the </a:t>
            </a:r>
            <a:r>
              <a:rPr lang="en-US" b="1" dirty="0" smtClean="0">
                <a:solidFill>
                  <a:srgbClr val="C00000"/>
                </a:solidFill>
              </a:rPr>
              <a:t>transition, </a:t>
            </a:r>
            <a:r>
              <a:rPr lang="en-US" b="1" dirty="0" smtClean="0">
                <a:solidFill>
                  <a:schemeClr val="tx2"/>
                </a:solidFill>
              </a:rPr>
              <a:t>e.g., who will:</a:t>
            </a:r>
            <a:endParaRPr lang="en-US" b="1" dirty="0">
              <a:solidFill>
                <a:schemeClr val="tx2"/>
              </a:solidFill>
            </a:endParaRPr>
          </a:p>
          <a:p>
            <a:pPr lvl="1"/>
            <a:r>
              <a:rPr lang="en-US" dirty="0"/>
              <a:t>Select employees – who returns first? </a:t>
            </a:r>
          </a:p>
          <a:p>
            <a:pPr lvl="1"/>
            <a:r>
              <a:rPr lang="en-US" dirty="0"/>
              <a:t>Design a safety </a:t>
            </a:r>
            <a:r>
              <a:rPr lang="en-US" dirty="0" smtClean="0"/>
              <a:t>program?</a:t>
            </a:r>
            <a:endParaRPr lang="en-US" dirty="0"/>
          </a:p>
          <a:p>
            <a:pPr lvl="2"/>
            <a:r>
              <a:rPr lang="en-US" dirty="0"/>
              <a:t>Oversee implementation?</a:t>
            </a:r>
          </a:p>
          <a:p>
            <a:pPr lvl="2"/>
            <a:r>
              <a:rPr lang="en-US" dirty="0"/>
              <a:t>Conduct employee </a:t>
            </a:r>
            <a:r>
              <a:rPr lang="en-US" dirty="0" smtClean="0"/>
              <a:t>training?</a:t>
            </a:r>
            <a:endParaRPr lang="en-US" dirty="0"/>
          </a:p>
          <a:p>
            <a:pPr lvl="1"/>
            <a:r>
              <a:rPr lang="en-US" dirty="0"/>
              <a:t>Evaluate/oversee structural/design changes to </a:t>
            </a:r>
            <a:r>
              <a:rPr lang="en-US" dirty="0" smtClean="0"/>
              <a:t>workspace?                                                           </a:t>
            </a:r>
            <a:endParaRPr lang="en-US" dirty="0"/>
          </a:p>
          <a:p>
            <a:pPr lvl="1"/>
            <a:r>
              <a:rPr lang="en-US" dirty="0"/>
              <a:t>Handle employee </a:t>
            </a:r>
            <a:r>
              <a:rPr lang="en-US" dirty="0" smtClean="0"/>
              <a:t>communications?</a:t>
            </a:r>
            <a:endParaRPr lang="en-US" dirty="0"/>
          </a:p>
          <a:p>
            <a:pPr lvl="1"/>
            <a:r>
              <a:rPr lang="en-US" dirty="0"/>
              <a:t>Address transportation </a:t>
            </a:r>
            <a:r>
              <a:rPr lang="en-US" dirty="0" smtClean="0"/>
              <a:t>issues?</a:t>
            </a:r>
          </a:p>
          <a:p>
            <a:pPr lvl="1"/>
            <a:r>
              <a:rPr lang="en-US" b="1" dirty="0" smtClean="0"/>
              <a:t>ENSURE COMPLIANCE WITH ALL LEGAL OBLIGATIONS???</a:t>
            </a:r>
            <a:endParaRPr lang="en-US" b="1" dirty="0"/>
          </a:p>
          <a:p>
            <a:r>
              <a:rPr lang="en-US" b="1" dirty="0">
                <a:solidFill>
                  <a:srgbClr val="C00000"/>
                </a:solidFill>
              </a:rPr>
              <a:t>Develop “what if” protocols, e.g., </a:t>
            </a:r>
          </a:p>
          <a:p>
            <a:pPr lvl="1"/>
            <a:r>
              <a:rPr lang="en-US" dirty="0"/>
              <a:t>Employee refuses to return to work</a:t>
            </a:r>
          </a:p>
          <a:p>
            <a:pPr lvl="1"/>
            <a:r>
              <a:rPr lang="en-US" dirty="0"/>
              <a:t>Employee refuses to leave office after exhibiting </a:t>
            </a:r>
            <a:r>
              <a:rPr lang="en-US" dirty="0" smtClean="0"/>
              <a:t>COVID-19 symptoms</a:t>
            </a:r>
          </a:p>
          <a:p>
            <a:pPr lvl="1"/>
            <a:r>
              <a:rPr lang="en-US" dirty="0" smtClean="0"/>
              <a:t>Employee refuses to get vaccinated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Ensure coordination among team members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722" y="0"/>
            <a:ext cx="3982277" cy="6858000"/>
          </a:xfrm>
          <a:prstGeom prst="rect">
            <a:avLst/>
          </a:prstGeom>
          <a:ln w="38100">
            <a:solidFill>
              <a:srgbClr val="E69614"/>
            </a:solidFill>
          </a:ln>
        </p:spPr>
      </p:pic>
    </p:spTree>
    <p:extLst>
      <p:ext uri="{BB962C8B-B14F-4D97-AF65-F5344CB8AC3E}">
        <p14:creationId xmlns:p14="http://schemas.microsoft.com/office/powerpoint/2010/main" val="14979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6" y="243278"/>
            <a:ext cx="11190817" cy="787632"/>
          </a:xfrm>
        </p:spPr>
        <p:txBody>
          <a:bodyPr/>
          <a:lstStyle/>
          <a:p>
            <a:r>
              <a:rPr lang="en-US" sz="2800" dirty="0" smtClean="0"/>
              <a:t>Remote Work: </a:t>
            </a:r>
            <a:r>
              <a:rPr lang="en-US" sz="2800" kern="1200" cap="all" dirty="0">
                <a:solidFill>
                  <a:srgbClr val="E696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 to Stay?</a:t>
            </a:r>
            <a:br>
              <a:rPr lang="en-US" sz="2800" kern="1200" cap="all" dirty="0">
                <a:solidFill>
                  <a:srgbClr val="E696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30" y="1030911"/>
            <a:ext cx="6137179" cy="5827090"/>
          </a:xfrm>
        </p:spPr>
        <p:txBody>
          <a:bodyPr/>
          <a:lstStyle/>
          <a:p>
            <a:pPr marL="171450" lvl="0" indent="-171450" eaLnBrk="0" hangingPunct="0">
              <a:spcBef>
                <a:spcPct val="3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srgbClr val="C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This year, 1 in 4 Americans will work remotely </a:t>
            </a:r>
          </a:p>
          <a:p>
            <a:pPr marL="449263" lvl="1" indent="-171450" eaLnBrk="0" hangingPunct="0">
              <a:spcBef>
                <a:spcPct val="30000"/>
              </a:spcBef>
              <a:buClrTx/>
              <a:buSzTx/>
            </a:pPr>
            <a:r>
              <a:rPr lang="en-US" kern="1200" dirty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By 2025, will rise to 1 in 3 or 36.2 million people – a staggering  </a:t>
            </a:r>
            <a:r>
              <a:rPr lang="en-US" b="1" kern="1200" dirty="0">
                <a:solidFill>
                  <a:srgbClr val="C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87% increase </a:t>
            </a:r>
            <a:r>
              <a:rPr lang="en-US" kern="1200" dirty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 remote work from pre-pandemic levels</a:t>
            </a:r>
          </a:p>
          <a:p>
            <a:pPr marL="171450" lvl="0" indent="-171450" eaLnBrk="0" hangingPunct="0">
              <a:spcBef>
                <a:spcPct val="3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Recent survey:</a:t>
            </a:r>
            <a:r>
              <a:rPr lang="en-US" kern="1200" dirty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endParaRPr lang="en-US" kern="1200" dirty="0" smtClean="0">
              <a:solidFill>
                <a:srgbClr val="333333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449263" lvl="1" indent="-171450" eaLnBrk="0" hangingPunct="0">
              <a:spcBef>
                <a:spcPct val="30000"/>
              </a:spcBef>
              <a:buClrTx/>
              <a:buSzTx/>
            </a:pPr>
            <a:r>
              <a:rPr lang="en-US" kern="1200" dirty="0" smtClean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90</a:t>
            </a:r>
            <a:r>
              <a:rPr lang="en-US" kern="1200" dirty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% of respondents will allow employees to work remotely at least part of the time, even after </a:t>
            </a:r>
            <a:r>
              <a:rPr lang="en-US" kern="1200" dirty="0" smtClean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vaccination</a:t>
            </a:r>
          </a:p>
          <a:p>
            <a:pPr marL="449263" lvl="1" indent="-171450" eaLnBrk="0" hangingPunct="0">
              <a:spcBef>
                <a:spcPct val="30000"/>
              </a:spcBef>
              <a:buClrTx/>
              <a:buSzTx/>
            </a:pPr>
            <a:r>
              <a:rPr lang="en-US" kern="1200" dirty="0" smtClean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65</a:t>
            </a:r>
            <a:r>
              <a:rPr lang="en-US" kern="1200" dirty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% reported that </a:t>
            </a:r>
            <a:r>
              <a:rPr lang="en-US" kern="1200" dirty="0" smtClean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their </a:t>
            </a:r>
            <a:r>
              <a:rPr lang="en-US" kern="1200" dirty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organization will continue to offer employees flexibility on when they work</a:t>
            </a:r>
          </a:p>
          <a:p>
            <a:pPr marL="171450" lvl="0" indent="-171450" eaLnBrk="0" hangingPunct="0">
              <a:spcBef>
                <a:spcPct val="3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b="1" kern="1200" dirty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If </a:t>
            </a:r>
            <a:r>
              <a:rPr lang="en-US" b="1" kern="1200" dirty="0" smtClean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remote work </a:t>
            </a:r>
            <a:r>
              <a:rPr lang="en-US" b="1" kern="1200" dirty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policy adopted, must ensure policy                is </a:t>
            </a:r>
            <a:endParaRPr lang="en-US" b="1" kern="1200" dirty="0" smtClean="0">
              <a:solidFill>
                <a:srgbClr val="333333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449263" lvl="1" indent="-171450" eaLnBrk="0" hangingPunct="0">
              <a:spcBef>
                <a:spcPct val="30000"/>
              </a:spcBef>
              <a:buClrTx/>
              <a:buSzTx/>
            </a:pPr>
            <a:r>
              <a:rPr lang="en-US" kern="1200" dirty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</a:t>
            </a:r>
            <a:r>
              <a:rPr lang="en-US" kern="1200" dirty="0" smtClean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ondiscriminatory under, and otherwise consistent with, </a:t>
            </a:r>
            <a:r>
              <a:rPr lang="en-US" b="1" i="1" kern="1200" dirty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all </a:t>
            </a:r>
            <a:r>
              <a:rPr lang="en-US" b="1" i="1" kern="1200" dirty="0" smtClean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applicable laws</a:t>
            </a:r>
          </a:p>
          <a:p>
            <a:pPr marL="449263" lvl="1" indent="-171450" eaLnBrk="0" hangingPunct="0">
              <a:spcBef>
                <a:spcPct val="30000"/>
              </a:spcBef>
              <a:buClrTx/>
              <a:buSzTx/>
            </a:pPr>
            <a:r>
              <a:rPr lang="en-US" kern="1200" dirty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</a:t>
            </a:r>
            <a:r>
              <a:rPr lang="en-US" kern="1200" dirty="0" smtClean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niformly </a:t>
            </a:r>
            <a:r>
              <a:rPr lang="en-US" kern="1200" dirty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applied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319" t="3105" r="20040" b="-3105"/>
          <a:stretch/>
        </p:blipFill>
        <p:spPr>
          <a:xfrm>
            <a:off x="6858000" y="0"/>
            <a:ext cx="5334000" cy="7176052"/>
          </a:xfrm>
          <a:prstGeom prst="rect">
            <a:avLst/>
          </a:prstGeom>
          <a:ln w="38100">
            <a:noFill/>
          </a:ln>
        </p:spPr>
      </p:pic>
      <p:sp>
        <p:nvSpPr>
          <p:cNvPr id="5" name="Oval 4"/>
          <p:cNvSpPr/>
          <p:nvPr/>
        </p:nvSpPr>
        <p:spPr bwMode="auto">
          <a:xfrm>
            <a:off x="2408912" y="5168348"/>
            <a:ext cx="3892497" cy="1530626"/>
          </a:xfrm>
          <a:prstGeom prst="ellipse">
            <a:avLst/>
          </a:prstGeom>
          <a:solidFill>
            <a:srgbClr val="41748D"/>
          </a:solidFill>
          <a:ln w="57150">
            <a:solidFill>
              <a:srgbClr val="E69614"/>
            </a:solidFill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Geneva" charset="0"/>
              </a:rPr>
              <a:t>Remember, “home,” as in “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Geneva" charset="0"/>
              </a:rPr>
              <a:t>WFH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charset="0"/>
                <a:cs typeface="Geneva" charset="0"/>
              </a:rPr>
              <a:t>,“ can be anywhere, which may create a whole other set of legal headaches</a:t>
            </a:r>
          </a:p>
        </p:txBody>
      </p:sp>
    </p:spTree>
    <p:extLst>
      <p:ext uri="{BB962C8B-B14F-4D97-AF65-F5344CB8AC3E}">
        <p14:creationId xmlns:p14="http://schemas.microsoft.com/office/powerpoint/2010/main" val="162659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52" y="-1"/>
            <a:ext cx="11363835" cy="1030911"/>
          </a:xfrm>
        </p:spPr>
        <p:txBody>
          <a:bodyPr/>
          <a:lstStyle/>
          <a:p>
            <a:r>
              <a:rPr lang="en-US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Dive</a:t>
            </a:r>
            <a:br>
              <a:rPr lang="en-US" sz="2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/>
              <a:t>Remote Working: Considerations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052" y="1172816"/>
            <a:ext cx="7871791" cy="5685183"/>
          </a:xfrm>
        </p:spPr>
        <p:txBody>
          <a:bodyPr numCol="2"/>
          <a:lstStyle/>
          <a:p>
            <a:r>
              <a:rPr lang="en-US" b="1" dirty="0" smtClean="0">
                <a:solidFill>
                  <a:srgbClr val="C00000"/>
                </a:solidFill>
              </a:rPr>
              <a:t>Initial assessment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sz="1600" dirty="0" smtClean="0"/>
              <a:t>Is it </a:t>
            </a:r>
            <a:r>
              <a:rPr lang="en-US" sz="1600" dirty="0"/>
              <a:t>practical </a:t>
            </a:r>
            <a:r>
              <a:rPr lang="en-US" sz="1600" dirty="0" smtClean="0"/>
              <a:t>operationally? </a:t>
            </a:r>
          </a:p>
          <a:p>
            <a:pPr lvl="1"/>
            <a:r>
              <a:rPr lang="en-US" sz="1600" dirty="0" smtClean="0"/>
              <a:t>Is it desirable </a:t>
            </a:r>
            <a:r>
              <a:rPr lang="en-US" sz="1600" dirty="0"/>
              <a:t>and workable in </a:t>
            </a:r>
            <a:r>
              <a:rPr lang="en-US" sz="1600" dirty="0" smtClean="0"/>
              <a:t>building </a:t>
            </a:r>
            <a:r>
              <a:rPr lang="en-US" sz="1600" dirty="0"/>
              <a:t>and maintaining company </a:t>
            </a:r>
            <a:r>
              <a:rPr lang="en-US" sz="1600" dirty="0" smtClean="0"/>
              <a:t>culture?</a:t>
            </a:r>
          </a:p>
          <a:p>
            <a:pPr lvl="1"/>
            <a:r>
              <a:rPr lang="en-US" sz="1600" dirty="0" smtClean="0"/>
              <a:t>If “yes,” consider: only hybrid or mix of hybrid and F/T?</a:t>
            </a:r>
          </a:p>
          <a:p>
            <a:pPr lvl="2"/>
            <a:r>
              <a:rPr lang="en-US" dirty="0" smtClean="0"/>
              <a:t>Survey employees?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Next consider – How will the firm:</a:t>
            </a:r>
          </a:p>
          <a:p>
            <a:pPr lvl="1"/>
            <a:r>
              <a:rPr lang="en-US" sz="1600" dirty="0"/>
              <a:t>Conduct employee mentoring and various kinds of training, </a:t>
            </a:r>
            <a:r>
              <a:rPr lang="en-US" sz="1600" dirty="0" smtClean="0"/>
              <a:t>including harassment prevention training?</a:t>
            </a:r>
            <a:endParaRPr lang="en-US" sz="1600" dirty="0"/>
          </a:p>
          <a:p>
            <a:pPr lvl="1"/>
            <a:r>
              <a:rPr lang="en-US" sz="1600" dirty="0"/>
              <a:t>Receive and investigate complaints of misconduct involving off-site </a:t>
            </a:r>
            <a:r>
              <a:rPr lang="en-US" sz="1600" dirty="0" smtClean="0"/>
              <a:t>workers?</a:t>
            </a:r>
            <a:endParaRPr lang="en-US" sz="1600" dirty="0"/>
          </a:p>
          <a:p>
            <a:pPr lvl="1"/>
            <a:r>
              <a:rPr lang="en-US" sz="1600" dirty="0"/>
              <a:t>Ensure managers and HR understand and comply with the company's legal obligations to provide </a:t>
            </a:r>
            <a:r>
              <a:rPr lang="en-US" sz="1600" dirty="0" smtClean="0"/>
              <a:t>eligible </a:t>
            </a:r>
          </a:p>
          <a:p>
            <a:pPr marL="284156" lvl="1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</a:t>
            </a:r>
          </a:p>
          <a:p>
            <a:pPr marL="284156" lvl="1" indent="0">
              <a:buNone/>
            </a:pPr>
            <a:r>
              <a:rPr lang="en-US" sz="1600" dirty="0" smtClean="0"/>
              <a:t>employees </a:t>
            </a:r>
            <a:r>
              <a:rPr lang="en-US" sz="1600" dirty="0"/>
              <a:t>— </a:t>
            </a:r>
            <a:r>
              <a:rPr lang="en-US" sz="1600" b="1" i="1" dirty="0">
                <a:solidFill>
                  <a:srgbClr val="C00000"/>
                </a:solidFill>
              </a:rPr>
              <a:t>including remote </a:t>
            </a:r>
            <a:r>
              <a:rPr lang="en-US" sz="1600" b="1" i="1" dirty="0" smtClean="0">
                <a:solidFill>
                  <a:srgbClr val="C00000"/>
                </a:solidFill>
              </a:rPr>
              <a:t>workers </a:t>
            </a:r>
            <a:r>
              <a:rPr lang="en-US" sz="1600" dirty="0"/>
              <a:t>— reasonable </a:t>
            </a:r>
            <a:r>
              <a:rPr lang="en-US" sz="1600" dirty="0" smtClean="0"/>
              <a:t>accommodations?</a:t>
            </a:r>
            <a:endParaRPr lang="en-US" sz="1600" dirty="0"/>
          </a:p>
          <a:p>
            <a:pPr lvl="1"/>
            <a:r>
              <a:rPr lang="en-US" sz="1600" dirty="0"/>
              <a:t>Protect confidential data and train, or retrain, remote workers on the company's security </a:t>
            </a:r>
            <a:r>
              <a:rPr lang="en-US" sz="1600" dirty="0" smtClean="0"/>
              <a:t>policies?</a:t>
            </a:r>
            <a:endParaRPr lang="en-US" sz="1600" dirty="0"/>
          </a:p>
          <a:p>
            <a:pPr lvl="1"/>
            <a:r>
              <a:rPr lang="en-US" sz="1600" dirty="0" smtClean="0"/>
              <a:t>Recruit and acclimate </a:t>
            </a:r>
            <a:r>
              <a:rPr lang="en-US" sz="1600" dirty="0"/>
              <a:t>new hires into </a:t>
            </a:r>
            <a:r>
              <a:rPr lang="en-US" sz="1600" dirty="0" smtClean="0"/>
              <a:t> the </a:t>
            </a:r>
            <a:r>
              <a:rPr lang="en-US" sz="1600" dirty="0"/>
              <a:t>office </a:t>
            </a:r>
            <a:r>
              <a:rPr lang="en-US" sz="1600" dirty="0" smtClean="0"/>
              <a:t>culture?</a:t>
            </a:r>
            <a:endParaRPr lang="en-US" sz="1600" dirty="0"/>
          </a:p>
          <a:p>
            <a:pPr lvl="1"/>
            <a:r>
              <a:rPr lang="en-US" sz="1600" dirty="0"/>
              <a:t>Redesign the facility to better suit the needs of a hybrid workforce and to ensure a safe and healthy work environment, consistent with current law and </a:t>
            </a:r>
            <a:r>
              <a:rPr lang="en-US" sz="1600" dirty="0" smtClean="0"/>
              <a:t>guidance?</a:t>
            </a:r>
            <a:endParaRPr lang="en-US" sz="1600" dirty="0"/>
          </a:p>
          <a:p>
            <a:pPr lvl="1"/>
            <a:r>
              <a:rPr lang="en-US" sz="1600" dirty="0" smtClean="0"/>
              <a:t>Address </a:t>
            </a:r>
            <a:r>
              <a:rPr lang="en-US" sz="1600" dirty="0"/>
              <a:t>issues such </a:t>
            </a:r>
            <a:r>
              <a:rPr lang="en-US" sz="1600" dirty="0" smtClean="0"/>
              <a:t>as expense reimbursement and  cybersecurity?</a:t>
            </a:r>
            <a:endParaRPr lang="en-US" sz="1600" dirty="0"/>
          </a:p>
          <a:p>
            <a:pPr lvl="1"/>
            <a:r>
              <a:rPr lang="en-US" sz="1600" dirty="0"/>
              <a:t>Avoid the </a:t>
            </a:r>
            <a:r>
              <a:rPr lang="en-US" sz="1600" dirty="0" smtClean="0"/>
              <a:t>“out-of-sight-out-of-mind” </a:t>
            </a:r>
            <a:r>
              <a:rPr lang="en-US" sz="1600" dirty="0"/>
              <a:t>syndrome when assessing employee </a:t>
            </a:r>
            <a:r>
              <a:rPr lang="en-US" sz="1600" dirty="0" smtClean="0"/>
              <a:t>performance</a:t>
            </a:r>
            <a:r>
              <a:rPr lang="en-US" dirty="0" smtClean="0"/>
              <a:t>?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807" r="32105"/>
          <a:stretch/>
        </p:blipFill>
        <p:spPr>
          <a:xfrm>
            <a:off x="8343900" y="-1"/>
            <a:ext cx="38481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4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Custom 16">
      <a:dk1>
        <a:srgbClr val="25435A"/>
      </a:dk1>
      <a:lt1>
        <a:srgbClr val="FFFFFF"/>
      </a:lt1>
      <a:dk2>
        <a:srgbClr val="595959"/>
      </a:dk2>
      <a:lt2>
        <a:srgbClr val="808080"/>
      </a:lt2>
      <a:accent1>
        <a:srgbClr val="41748D"/>
      </a:accent1>
      <a:accent2>
        <a:srgbClr val="EC9F21"/>
      </a:accent2>
      <a:accent3>
        <a:srgbClr val="329ECE"/>
      </a:accent3>
      <a:accent4>
        <a:srgbClr val="D9D9D9"/>
      </a:accent4>
      <a:accent5>
        <a:srgbClr val="1E4C62"/>
      </a:accent5>
      <a:accent6>
        <a:srgbClr val="CC4C03"/>
      </a:accent6>
      <a:hlink>
        <a:srgbClr val="0099FF"/>
      </a:hlink>
      <a:folHlink>
        <a:srgbClr val="99CC00"/>
      </a:folHlink>
    </a:clrScheme>
    <a:fontScheme name="Custom 1">
      <a:majorFont>
        <a:latin typeface="Calibri"/>
        <a:ea typeface="ＭＳ Ｐゴシック"/>
        <a:cs typeface="Geneva"/>
      </a:majorFont>
      <a:minorFont>
        <a:latin typeface="Calibri"/>
        <a:ea typeface="ＭＳ Ｐゴシック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41748D"/>
        </a:solidFill>
        <a:ln>
          <a:noFill/>
        </a:ln>
        <a:effectLst/>
        <a:extLst/>
      </a:spPr>
      <a:bodyPr vert="horz" wrap="square" lIns="0" tIns="0" rIns="0" bIns="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None/>
          <a:tabLst/>
          <a:defRPr kumimoji="0" sz="36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  <a:ea typeface="ＭＳ Ｐゴシック" charset="0"/>
            <a:cs typeface="Geneva" charset="0"/>
          </a:defRPr>
        </a:defPPr>
      </a:lstStyle>
    </a:spDef>
    <a:lnDef>
      <a:spPr bwMode="auto"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  <a:ln>
          <a:noFill/>
        </a:ln>
      </a:spPr>
      <a:bodyPr wrap="none" rtlCol="0">
        <a:spAutoFit/>
      </a:bodyPr>
      <a:lstStyle>
        <a:defPPr>
          <a:buNone/>
          <a:defRPr sz="2000" dirty="0" smtClean="0">
            <a:solidFill>
              <a:srgbClr val="595959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1-PPT-Template-Widescreen-Updated-v3.pptx" id="{20851FE0-3B6A-4B29-8220-E2E1AE542BF0}" vid="{3F20F495-EAEF-4E30-8775-A149A5685682}"/>
    </a:ext>
  </a:extLst>
</a:theme>
</file>

<file path=ppt/theme/theme2.xml><?xml version="1.0" encoding="utf-8"?>
<a:theme xmlns:a="http://schemas.openxmlformats.org/drawingml/2006/main" name="1_Blank">
  <a:themeElements>
    <a:clrScheme name="Custom 16">
      <a:dk1>
        <a:srgbClr val="25435A"/>
      </a:dk1>
      <a:lt1>
        <a:srgbClr val="FFFFFF"/>
      </a:lt1>
      <a:dk2>
        <a:srgbClr val="595959"/>
      </a:dk2>
      <a:lt2>
        <a:srgbClr val="808080"/>
      </a:lt2>
      <a:accent1>
        <a:srgbClr val="41748D"/>
      </a:accent1>
      <a:accent2>
        <a:srgbClr val="EC9F21"/>
      </a:accent2>
      <a:accent3>
        <a:srgbClr val="329ECE"/>
      </a:accent3>
      <a:accent4>
        <a:srgbClr val="D9D9D9"/>
      </a:accent4>
      <a:accent5>
        <a:srgbClr val="1E4C62"/>
      </a:accent5>
      <a:accent6>
        <a:srgbClr val="CC4C03"/>
      </a:accent6>
      <a:hlink>
        <a:srgbClr val="0099FF"/>
      </a:hlink>
      <a:folHlink>
        <a:srgbClr val="99CC00"/>
      </a:folHlink>
    </a:clrScheme>
    <a:fontScheme name="Custom 1">
      <a:majorFont>
        <a:latin typeface="Calibri"/>
        <a:ea typeface="ＭＳ Ｐゴシック"/>
        <a:cs typeface="Geneva"/>
      </a:majorFont>
      <a:minorFont>
        <a:latin typeface="Calibri"/>
        <a:ea typeface="ＭＳ Ｐゴシック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41748D"/>
        </a:solidFill>
        <a:ln>
          <a:noFill/>
        </a:ln>
        <a:effectLst/>
        <a:extLst/>
      </a:spPr>
      <a:bodyPr vert="horz" wrap="square" lIns="0" tIns="0" rIns="0" bIns="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None/>
          <a:tabLst/>
          <a:defRPr kumimoji="0" sz="36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  <a:ea typeface="ＭＳ Ｐゴシック" charset="0"/>
            <a:cs typeface="Geneva" charset="0"/>
          </a:defRPr>
        </a:defPPr>
      </a:lstStyle>
    </a:spDef>
    <a:lnDef>
      <a:spPr bwMode="auto"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  <a:ln>
          <a:noFill/>
        </a:ln>
      </a:spPr>
      <a:bodyPr wrap="none" rtlCol="0">
        <a:spAutoFit/>
      </a:bodyPr>
      <a:lstStyle>
        <a:defPPr>
          <a:buNone/>
          <a:defRPr sz="2000" dirty="0" smtClean="0">
            <a:solidFill>
              <a:srgbClr val="595959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1 PPT Template.pptx" id="{AE100112-B7E9-4F76-87F5-C4D886EE85EE}" vid="{6DA23DD7-13C0-4959-9904-B5451139EA48}"/>
    </a:ext>
  </a:extLst>
</a:theme>
</file>

<file path=ppt/theme/theme3.xml><?xml version="1.0" encoding="utf-8"?>
<a:theme xmlns:a="http://schemas.openxmlformats.org/drawingml/2006/main" name="2_Blank">
  <a:themeElements>
    <a:clrScheme name="Custom 16">
      <a:dk1>
        <a:srgbClr val="25435A"/>
      </a:dk1>
      <a:lt1>
        <a:srgbClr val="FFFFFF"/>
      </a:lt1>
      <a:dk2>
        <a:srgbClr val="595959"/>
      </a:dk2>
      <a:lt2>
        <a:srgbClr val="808080"/>
      </a:lt2>
      <a:accent1>
        <a:srgbClr val="41748D"/>
      </a:accent1>
      <a:accent2>
        <a:srgbClr val="EC9F21"/>
      </a:accent2>
      <a:accent3>
        <a:srgbClr val="329ECE"/>
      </a:accent3>
      <a:accent4>
        <a:srgbClr val="D9D9D9"/>
      </a:accent4>
      <a:accent5>
        <a:srgbClr val="1E4C62"/>
      </a:accent5>
      <a:accent6>
        <a:srgbClr val="CC4C03"/>
      </a:accent6>
      <a:hlink>
        <a:srgbClr val="0099FF"/>
      </a:hlink>
      <a:folHlink>
        <a:srgbClr val="99CC00"/>
      </a:folHlink>
    </a:clrScheme>
    <a:fontScheme name="Custom 1">
      <a:majorFont>
        <a:latin typeface="Calibri"/>
        <a:ea typeface="ＭＳ Ｐゴシック"/>
        <a:cs typeface="Geneva"/>
      </a:majorFont>
      <a:minorFont>
        <a:latin typeface="Calibri"/>
        <a:ea typeface="ＭＳ Ｐゴシック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41748D"/>
        </a:solidFill>
        <a:ln>
          <a:noFill/>
        </a:ln>
        <a:effectLst/>
        <a:extLst/>
      </a:spPr>
      <a:bodyPr vert="horz" wrap="square" lIns="0" tIns="0" rIns="0" bIns="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None/>
          <a:tabLst/>
          <a:defRPr kumimoji="0" sz="36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  <a:ea typeface="ＭＳ Ｐゴシック" charset="0"/>
            <a:cs typeface="Geneva" charset="0"/>
          </a:defRPr>
        </a:defPPr>
      </a:lstStyle>
    </a:spDef>
    <a:lnDef>
      <a:spPr bwMode="auto"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  <a:txDef>
      <a:spPr>
        <a:noFill/>
        <a:ln>
          <a:noFill/>
        </a:ln>
      </a:spPr>
      <a:bodyPr wrap="none" rtlCol="0">
        <a:spAutoFit/>
      </a:bodyPr>
      <a:lstStyle>
        <a:defPPr>
          <a:buNone/>
          <a:defRPr sz="2000" dirty="0" smtClean="0">
            <a:solidFill>
              <a:srgbClr val="595959"/>
            </a:solidFill>
            <a:latin typeface="Calibri" pitchFamily="34" charset="0"/>
            <a:cs typeface="Calibri" pitchFamily="34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1 PPT Template.pptx" id="{AE100112-B7E9-4F76-87F5-C4D886EE85EE}" vid="{6DA23DD7-13C0-4959-9904-B5451139EA48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5733</Words>
  <Application>Microsoft Office PowerPoint</Application>
  <PresentationFormat>Widescreen</PresentationFormat>
  <Paragraphs>503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ＭＳ Ｐゴシック</vt:lpstr>
      <vt:lpstr>Arial</vt:lpstr>
      <vt:lpstr>Calibri</vt:lpstr>
      <vt:lpstr>Calibri Light</vt:lpstr>
      <vt:lpstr>Courier New</vt:lpstr>
      <vt:lpstr>Geneva</vt:lpstr>
      <vt:lpstr>Lucida Grande</vt:lpstr>
      <vt:lpstr>Microsoft Sans Serif</vt:lpstr>
      <vt:lpstr>Neue Helvetica W01</vt:lpstr>
      <vt:lpstr>Symbol</vt:lpstr>
      <vt:lpstr>Times New Roman</vt:lpstr>
      <vt:lpstr>Wingdings</vt:lpstr>
      <vt:lpstr>Blank</vt:lpstr>
      <vt:lpstr>1_Blank</vt:lpstr>
      <vt:lpstr>2_Blank</vt:lpstr>
      <vt:lpstr>   COVID-19 in 2021: Navigating Return-to-Office Issues in the ‘Next Normal’    </vt:lpstr>
      <vt:lpstr>PowerPoint Presentation</vt:lpstr>
      <vt:lpstr>PowerPoint Presentation</vt:lpstr>
      <vt:lpstr>Introduction COVID-19 in 2021: Navigating Return-to-Office                                                                                                      Issues in the ‘Next Normal’</vt:lpstr>
      <vt:lpstr>  Creating or Revising a Return-to-Office Plan: The Big Picture and a Deep Dive on Remote Work Issues </vt:lpstr>
      <vt:lpstr>Considerations Before Employees Arrive</vt:lpstr>
      <vt:lpstr>Considerations Before Employees Arrive (cont’d)</vt:lpstr>
      <vt:lpstr>Remote Work: Here to Stay? </vt:lpstr>
      <vt:lpstr>Deep Dive Remote Working: Considerations</vt:lpstr>
      <vt:lpstr>Remote Working: Four Key Issues</vt:lpstr>
      <vt:lpstr>Creating/Updating a Remote Work Policy</vt:lpstr>
      <vt:lpstr>Protecting Confidential Information</vt:lpstr>
      <vt:lpstr>Respecting Employees’ Privacy Interests</vt:lpstr>
      <vt:lpstr>Avoiding Discrimination Pitfalls</vt:lpstr>
      <vt:lpstr>Avoiding Accommodation Pitfalls                                                                           (including mental health issues) </vt:lpstr>
      <vt:lpstr>RTO: A Few Words on Prioritizing an Emotionally Healthy Workforce</vt:lpstr>
      <vt:lpstr>Responding to Requests for Accommodation</vt:lpstr>
      <vt:lpstr>Expense Reimbursement</vt:lpstr>
      <vt:lpstr>Expense Reimbursement: Best Practices</vt:lpstr>
      <vt:lpstr>RTO Issues:  Get Your Ducks in a Row on OSHA Compliance</vt:lpstr>
      <vt:lpstr>OSHA’s Guidance on Mitigating and Preventing the Spread of COVID-19 in Workplace (cont’d) </vt:lpstr>
      <vt:lpstr>New York Health and Essential Rights (HERO) Act</vt:lpstr>
      <vt:lpstr>HERO Act (cont’d)</vt:lpstr>
      <vt:lpstr>Update on                    COVID-19-Related Paid Leave Laws</vt:lpstr>
      <vt:lpstr>2020: Family First Coronavirus Response Act (“FFCRA”) and “CARES”(Coronavirus Aid, Relief, and Economic Security) Act </vt:lpstr>
      <vt:lpstr>Review of FFCRA</vt:lpstr>
      <vt:lpstr>FFCRA as Amended by the American Rescue Plan Act </vt:lpstr>
      <vt:lpstr>2020 Review: New York COVID-19-Related Leave Law</vt:lpstr>
      <vt:lpstr>Jan. 2021: NYS DOL Guidance on COVID-19 Leave Law</vt:lpstr>
      <vt:lpstr>Don’t Forget About Non-COVID-Specific                                                                                            Leave Laws </vt:lpstr>
      <vt:lpstr>NY Paid Vaccination Leave Law </vt:lpstr>
      <vt:lpstr>The COVID-19              Legal Issue du Jour: Vaccination!</vt:lpstr>
      <vt:lpstr>Latest CDC Guidance: “When You’ve Been Fully Vaccinated”</vt:lpstr>
      <vt:lpstr>May 19, 2021: NYS Guidance for Fully Vaccinated Individuals</vt:lpstr>
      <vt:lpstr>NY Has an App for That!</vt:lpstr>
      <vt:lpstr>Can An Employer Mandate Vaccination?</vt:lpstr>
      <vt:lpstr>Pros and Cons of Mandating Vaccination                                                                                  </vt:lpstr>
      <vt:lpstr>Pros and Cons of Mandating Vaccination (cont’d)                                                                             </vt:lpstr>
      <vt:lpstr>Pros and Cons of Voluntary Vaccination Policy</vt:lpstr>
      <vt:lpstr>Is Voluntary Policy Plus Encouragement, e.g., Incentives,             a Good Compromise?   </vt:lpstr>
      <vt:lpstr>Is It Unlawful to Ask Employees if They’ve Been Vaccinated?</vt:lpstr>
      <vt:lpstr>Thoughts on Adopting a RTO Vaccination Policy in NY</vt:lpstr>
      <vt:lpstr>Questions</vt:lpstr>
      <vt:lpstr>Please Note: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2021-05-03T20:19:04Z</dcterms:created>
  <dcterms:modified xsi:type="dcterms:W3CDTF">2021-06-09T15:41:30Z</dcterms:modified>
</cp:coreProperties>
</file>